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Barlow ExtraLight"/>
      <p:regular r:id="rId29"/>
      <p:bold r:id="rId30"/>
      <p:italic r:id="rId31"/>
      <p:boldItalic r:id="rId32"/>
    </p:embeddedFont>
    <p:embeddedFont>
      <p:font typeface="Hepta Slab Medium"/>
      <p:regular r:id="rId33"/>
      <p:bold r:id="rId34"/>
    </p:embeddedFont>
    <p:embeddedFont>
      <p:font typeface="Hepta Slab Light"/>
      <p:regular r:id="rId35"/>
      <p:bold r:id="rId36"/>
    </p:embeddedFont>
    <p:embeddedFont>
      <p:font typeface="Hepta Slab"/>
      <p:regular r:id="rId37"/>
      <p:bold r:id="rId38"/>
    </p:embeddedFont>
    <p:embeddedFont>
      <p:font typeface="Source Code Pro"/>
      <p:regular r:id="rId39"/>
      <p:bold r:id="rId40"/>
      <p:italic r:id="rId41"/>
      <p:boldItalic r:id="rId42"/>
    </p:embeddedFont>
    <p:embeddedFont>
      <p:font typeface="Barlow Medium"/>
      <p:regular r:id="rId43"/>
      <p:bold r:id="rId44"/>
      <p:italic r:id="rId45"/>
      <p:boldItalic r:id="rId46"/>
    </p:embeddedFont>
    <p:embeddedFont>
      <p:font typeface="Oswald"/>
      <p:regular r:id="rId47"/>
      <p:bold r:id="rId48"/>
    </p:embeddedFont>
    <p:embeddedFont>
      <p:font typeface="Barlow Light"/>
      <p:regular r:id="rId49"/>
      <p:bold r:id="rId50"/>
      <p:italic r:id="rId51"/>
      <p:boldItalic r:id="rId52"/>
    </p:embeddedFont>
    <p:embeddedFont>
      <p:font typeface="Barlow"/>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42" Type="http://schemas.openxmlformats.org/officeDocument/2006/relationships/font" Target="fonts/SourceCodePro-boldItalic.fntdata"/><Relationship Id="rId41" Type="http://schemas.openxmlformats.org/officeDocument/2006/relationships/font" Target="fonts/SourceCodePro-italic.fntdata"/><Relationship Id="rId44" Type="http://schemas.openxmlformats.org/officeDocument/2006/relationships/font" Target="fonts/BarlowMedium-bold.fntdata"/><Relationship Id="rId43" Type="http://schemas.openxmlformats.org/officeDocument/2006/relationships/font" Target="fonts/BarlowMedium-regular.fntdata"/><Relationship Id="rId46" Type="http://schemas.openxmlformats.org/officeDocument/2006/relationships/font" Target="fonts/BarlowMedium-boldItalic.fntdata"/><Relationship Id="rId45" Type="http://schemas.openxmlformats.org/officeDocument/2006/relationships/font" Target="fonts/Barlow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swald-bold.fntdata"/><Relationship Id="rId47" Type="http://schemas.openxmlformats.org/officeDocument/2006/relationships/font" Target="fonts/Oswald-regular.fntdata"/><Relationship Id="rId49" Type="http://schemas.openxmlformats.org/officeDocument/2006/relationships/font" Target="fonts/Barlow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ExtraLight-italic.fntdata"/><Relationship Id="rId30" Type="http://schemas.openxmlformats.org/officeDocument/2006/relationships/font" Target="fonts/BarlowExtraLight-bold.fntdata"/><Relationship Id="rId33" Type="http://schemas.openxmlformats.org/officeDocument/2006/relationships/font" Target="fonts/HeptaSlabMedium-regular.fntdata"/><Relationship Id="rId32" Type="http://schemas.openxmlformats.org/officeDocument/2006/relationships/font" Target="fonts/BarlowExtraLight-boldItalic.fntdata"/><Relationship Id="rId35" Type="http://schemas.openxmlformats.org/officeDocument/2006/relationships/font" Target="fonts/HeptaSlabLight-regular.fntdata"/><Relationship Id="rId34" Type="http://schemas.openxmlformats.org/officeDocument/2006/relationships/font" Target="fonts/HeptaSlabMedium-bold.fntdata"/><Relationship Id="rId37" Type="http://schemas.openxmlformats.org/officeDocument/2006/relationships/font" Target="fonts/HeptaSlab-regular.fntdata"/><Relationship Id="rId36" Type="http://schemas.openxmlformats.org/officeDocument/2006/relationships/font" Target="fonts/HeptaSlabLight-bold.fntdata"/><Relationship Id="rId39" Type="http://schemas.openxmlformats.org/officeDocument/2006/relationships/font" Target="fonts/SourceCodePro-regular.fntdata"/><Relationship Id="rId38" Type="http://schemas.openxmlformats.org/officeDocument/2006/relationships/font" Target="fonts/HeptaSlab-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BarlowExtraLight-regular.fntdata"/><Relationship Id="rId51" Type="http://schemas.openxmlformats.org/officeDocument/2006/relationships/font" Target="fonts/BarlowLight-italic.fntdata"/><Relationship Id="rId50" Type="http://schemas.openxmlformats.org/officeDocument/2006/relationships/font" Target="fonts/BarlowLight-bold.fntdata"/><Relationship Id="rId53" Type="http://schemas.openxmlformats.org/officeDocument/2006/relationships/font" Target="fonts/Barlow-regular.fntdata"/><Relationship Id="rId52" Type="http://schemas.openxmlformats.org/officeDocument/2006/relationships/font" Target="fonts/BarlowLight-boldItalic.fntdata"/><Relationship Id="rId11" Type="http://schemas.openxmlformats.org/officeDocument/2006/relationships/slide" Target="slides/slide5.xml"/><Relationship Id="rId55" Type="http://schemas.openxmlformats.org/officeDocument/2006/relationships/font" Target="fonts/Barlow-italic.fntdata"/><Relationship Id="rId10" Type="http://schemas.openxmlformats.org/officeDocument/2006/relationships/slide" Target="slides/slide4.xml"/><Relationship Id="rId54" Type="http://schemas.openxmlformats.org/officeDocument/2006/relationships/font" Target="fonts/Barlow-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Barlow-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fa77788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fa77788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b9a2787a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b9a2787a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fa777881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afa777881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fa777881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afa777881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fa777881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fa777881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fa777881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afa777881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fa777881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fa777881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afa777881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afa777881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afa777881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afa777881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fa777881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fa777881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fa7778813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fa7778813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fa77788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fa77788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afa777881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afa777881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fa777881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afa777881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fa777881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afa7778813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fa77788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fa77788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fa77788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fa77788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fa77788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afa77788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fa777881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fa777881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fa777881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fa777881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afa777881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afa777881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fa777881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fa777881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8" name="Google Shape;68;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1" name="Shape 81"/>
        <p:cNvGrpSpPr/>
        <p:nvPr/>
      </p:nvGrpSpPr>
      <p:grpSpPr>
        <a:xfrm>
          <a:off x="0" y="0"/>
          <a:ext cx="0" cy="0"/>
          <a:chOff x="0" y="0"/>
          <a:chExt cx="0" cy="0"/>
        </a:xfrm>
      </p:grpSpPr>
      <p:sp>
        <p:nvSpPr>
          <p:cNvPr id="82" name="Google Shape;8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 name="Google Shape;8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 name="Google Shape;84;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85" name="Shape 85"/>
        <p:cNvGrpSpPr/>
        <p:nvPr/>
      </p:nvGrpSpPr>
      <p:grpSpPr>
        <a:xfrm>
          <a:off x="0" y="0"/>
          <a:ext cx="0" cy="0"/>
          <a:chOff x="0" y="0"/>
          <a:chExt cx="0" cy="0"/>
        </a:xfrm>
      </p:grpSpPr>
      <p:sp>
        <p:nvSpPr>
          <p:cNvPr id="86" name="Google Shape;8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7" name="Google Shape;87;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 name="Shape 88"/>
        <p:cNvGrpSpPr/>
        <p:nvPr/>
      </p:nvGrpSpPr>
      <p:grpSpPr>
        <a:xfrm>
          <a:off x="0" y="0"/>
          <a:ext cx="0" cy="0"/>
          <a:chOff x="0" y="0"/>
          <a:chExt cx="0" cy="0"/>
        </a:xfrm>
      </p:grpSpPr>
      <p:sp>
        <p:nvSpPr>
          <p:cNvPr id="89" name="Google Shape;8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1" name="Google Shape;9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2" name="Google Shape;9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94" name="Shape 94"/>
        <p:cNvGrpSpPr/>
        <p:nvPr/>
      </p:nvGrpSpPr>
      <p:grpSpPr>
        <a:xfrm>
          <a:off x="0" y="0"/>
          <a:ext cx="0" cy="0"/>
          <a:chOff x="0" y="0"/>
          <a:chExt cx="0" cy="0"/>
        </a:xfrm>
      </p:grpSpPr>
      <p:sp>
        <p:nvSpPr>
          <p:cNvPr id="95" name="Google Shape;9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3" name="Shape 103"/>
        <p:cNvGrpSpPr/>
        <p:nvPr/>
      </p:nvGrpSpPr>
      <p:grpSpPr>
        <a:xfrm>
          <a:off x="0" y="0"/>
          <a:ext cx="0" cy="0"/>
          <a:chOff x="0" y="0"/>
          <a:chExt cx="0" cy="0"/>
        </a:xfrm>
      </p:grpSpPr>
      <p:sp>
        <p:nvSpPr>
          <p:cNvPr id="104" name="Google Shape;104;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 name="Google Shape;111;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5" name="Google Shape;115;p26"/>
          <p:cNvSpPr/>
          <p:nvPr>
            <p:ph idx="2" type="pic"/>
          </p:nvPr>
        </p:nvSpPr>
        <p:spPr>
          <a:xfrm>
            <a:off x="4992024" y="1152775"/>
            <a:ext cx="3840300" cy="3416400"/>
          </a:xfrm>
          <a:prstGeom prst="rect">
            <a:avLst/>
          </a:prstGeom>
          <a:noFill/>
          <a:ln>
            <a:noFill/>
          </a:ln>
        </p:spPr>
      </p:sp>
      <p:sp>
        <p:nvSpPr>
          <p:cNvPr id="116" name="Google Shape;116;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17" name="Shape 117"/>
        <p:cNvGrpSpPr/>
        <p:nvPr/>
      </p:nvGrpSpPr>
      <p:grpSpPr>
        <a:xfrm>
          <a:off x="0" y="0"/>
          <a:ext cx="0" cy="0"/>
          <a:chOff x="0" y="0"/>
          <a:chExt cx="0" cy="0"/>
        </a:xfrm>
      </p:grpSpPr>
      <p:sp>
        <p:nvSpPr>
          <p:cNvPr id="118" name="Google Shape;118;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0" name="Google Shape;120;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2" name="Google Shape;122;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4" name="Shape 124"/>
        <p:cNvGrpSpPr/>
        <p:nvPr/>
      </p:nvGrpSpPr>
      <p:grpSpPr>
        <a:xfrm>
          <a:off x="0" y="0"/>
          <a:ext cx="0" cy="0"/>
          <a:chOff x="0" y="0"/>
          <a:chExt cx="0" cy="0"/>
        </a:xfrm>
      </p:grpSpPr>
      <p:sp>
        <p:nvSpPr>
          <p:cNvPr id="125" name="Google Shape;125;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7" name="Google Shape;127;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 name="Google Shape;132;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3" name="Shape 133"/>
        <p:cNvGrpSpPr/>
        <p:nvPr/>
      </p:nvGrpSpPr>
      <p:grpSpPr>
        <a:xfrm>
          <a:off x="0" y="0"/>
          <a:ext cx="0" cy="0"/>
          <a:chOff x="0" y="0"/>
          <a:chExt cx="0" cy="0"/>
        </a:xfrm>
      </p:grpSpPr>
      <p:sp>
        <p:nvSpPr>
          <p:cNvPr id="134" name="Google Shape;134;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6" name="Google Shape;136;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7" name="Google Shape;137;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8" name="Google Shape;138;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9" name="Google Shape;139;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0" name="Google Shape;140;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3" name="Google Shape;143;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8" name="Shape 148"/>
        <p:cNvGrpSpPr/>
        <p:nvPr/>
      </p:nvGrpSpPr>
      <p:grpSpPr>
        <a:xfrm>
          <a:off x="0" y="0"/>
          <a:ext cx="0" cy="0"/>
          <a:chOff x="0" y="0"/>
          <a:chExt cx="0" cy="0"/>
        </a:xfrm>
      </p:grpSpPr>
      <p:sp>
        <p:nvSpPr>
          <p:cNvPr id="149" name="Google Shape;149;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 name="Google Shape;150;p31"/>
          <p:cNvSpPr/>
          <p:nvPr>
            <p:ph idx="2" type="pic"/>
          </p:nvPr>
        </p:nvSpPr>
        <p:spPr>
          <a:xfrm>
            <a:off x="4804825" y="1133300"/>
            <a:ext cx="4027500" cy="2392800"/>
          </a:xfrm>
          <a:prstGeom prst="rect">
            <a:avLst/>
          </a:prstGeom>
          <a:noFill/>
          <a:ln>
            <a:noFill/>
          </a:ln>
        </p:spPr>
      </p:sp>
      <p:sp>
        <p:nvSpPr>
          <p:cNvPr id="151" name="Google Shape;151;p31"/>
          <p:cNvSpPr/>
          <p:nvPr>
            <p:ph idx="3" type="pic"/>
          </p:nvPr>
        </p:nvSpPr>
        <p:spPr>
          <a:xfrm>
            <a:off x="311725" y="1133300"/>
            <a:ext cx="4027500" cy="2392800"/>
          </a:xfrm>
          <a:prstGeom prst="rect">
            <a:avLst/>
          </a:prstGeom>
          <a:noFill/>
          <a:ln>
            <a:noFill/>
          </a:ln>
        </p:spPr>
      </p:sp>
      <p:sp>
        <p:nvSpPr>
          <p:cNvPr id="152" name="Google Shape;152;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3" name="Google Shape;153;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6" name="Google Shape;156;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7" name="Shape 157"/>
        <p:cNvGrpSpPr/>
        <p:nvPr/>
      </p:nvGrpSpPr>
      <p:grpSpPr>
        <a:xfrm>
          <a:off x="0" y="0"/>
          <a:ext cx="0" cy="0"/>
          <a:chOff x="0" y="0"/>
          <a:chExt cx="0" cy="0"/>
        </a:xfrm>
      </p:grpSpPr>
      <p:sp>
        <p:nvSpPr>
          <p:cNvPr id="158" name="Google Shape;158;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9" name="Google Shape;159;p32"/>
          <p:cNvSpPr/>
          <p:nvPr>
            <p:ph idx="2" type="pic"/>
          </p:nvPr>
        </p:nvSpPr>
        <p:spPr>
          <a:xfrm>
            <a:off x="6205225" y="1128325"/>
            <a:ext cx="2627100" cy="2273100"/>
          </a:xfrm>
          <a:prstGeom prst="rect">
            <a:avLst/>
          </a:prstGeom>
          <a:noFill/>
          <a:ln>
            <a:noFill/>
          </a:ln>
        </p:spPr>
      </p:sp>
      <p:sp>
        <p:nvSpPr>
          <p:cNvPr id="160" name="Google Shape;160;p32"/>
          <p:cNvSpPr/>
          <p:nvPr>
            <p:ph idx="3" type="pic"/>
          </p:nvPr>
        </p:nvSpPr>
        <p:spPr>
          <a:xfrm>
            <a:off x="311725" y="1128325"/>
            <a:ext cx="2627100" cy="2273100"/>
          </a:xfrm>
          <a:prstGeom prst="rect">
            <a:avLst/>
          </a:prstGeom>
          <a:noFill/>
          <a:ln>
            <a:noFill/>
          </a:ln>
        </p:spPr>
      </p:sp>
      <p:sp>
        <p:nvSpPr>
          <p:cNvPr id="161" name="Google Shape;161;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2" name="Google Shape;162;p32"/>
          <p:cNvSpPr/>
          <p:nvPr>
            <p:ph idx="5" type="pic"/>
          </p:nvPr>
        </p:nvSpPr>
        <p:spPr>
          <a:xfrm>
            <a:off x="3255250" y="1128325"/>
            <a:ext cx="2627100" cy="2273100"/>
          </a:xfrm>
          <a:prstGeom prst="rect">
            <a:avLst/>
          </a:prstGeom>
          <a:noFill/>
          <a:ln>
            <a:noFill/>
          </a:ln>
        </p:spPr>
      </p:sp>
      <p:sp>
        <p:nvSpPr>
          <p:cNvPr id="163" name="Google Shape;163;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4" name="Google Shape;164;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8" name="Google Shape;168;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9" name="Shape 169"/>
        <p:cNvGrpSpPr/>
        <p:nvPr/>
      </p:nvGrpSpPr>
      <p:grpSpPr>
        <a:xfrm>
          <a:off x="0" y="0"/>
          <a:ext cx="0" cy="0"/>
          <a:chOff x="0" y="0"/>
          <a:chExt cx="0" cy="0"/>
        </a:xfrm>
      </p:grpSpPr>
      <p:sp>
        <p:nvSpPr>
          <p:cNvPr id="170" name="Google Shape;170;p33"/>
          <p:cNvSpPr/>
          <p:nvPr>
            <p:ph idx="2" type="pic"/>
          </p:nvPr>
        </p:nvSpPr>
        <p:spPr>
          <a:xfrm>
            <a:off x="311700" y="445025"/>
            <a:ext cx="8520600" cy="4218300"/>
          </a:xfrm>
          <a:prstGeom prst="rect">
            <a:avLst/>
          </a:prstGeom>
          <a:noFill/>
          <a:ln>
            <a:noFill/>
          </a:ln>
        </p:spPr>
      </p:sp>
      <p:sp>
        <p:nvSpPr>
          <p:cNvPr id="171" name="Google Shape;171;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2" name="Shape 172"/>
        <p:cNvGrpSpPr/>
        <p:nvPr/>
      </p:nvGrpSpPr>
      <p:grpSpPr>
        <a:xfrm>
          <a:off x="0" y="0"/>
          <a:ext cx="0" cy="0"/>
          <a:chOff x="0" y="0"/>
          <a:chExt cx="0" cy="0"/>
        </a:xfrm>
      </p:grpSpPr>
      <p:sp>
        <p:nvSpPr>
          <p:cNvPr id="173" name="Google Shape;173;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34"/>
          <p:cNvSpPr/>
          <p:nvPr>
            <p:ph idx="2" type="pic"/>
          </p:nvPr>
        </p:nvSpPr>
        <p:spPr>
          <a:xfrm>
            <a:off x="3389600" y="118913"/>
            <a:ext cx="1643700" cy="1535100"/>
          </a:xfrm>
          <a:prstGeom prst="rect">
            <a:avLst/>
          </a:prstGeom>
          <a:noFill/>
          <a:ln>
            <a:noFill/>
          </a:ln>
        </p:spPr>
      </p:sp>
      <p:sp>
        <p:nvSpPr>
          <p:cNvPr id="175" name="Google Shape;175;p34"/>
          <p:cNvSpPr/>
          <p:nvPr>
            <p:ph idx="3" type="pic"/>
          </p:nvPr>
        </p:nvSpPr>
        <p:spPr>
          <a:xfrm>
            <a:off x="5195935" y="118913"/>
            <a:ext cx="1643700" cy="1535100"/>
          </a:xfrm>
          <a:prstGeom prst="rect">
            <a:avLst/>
          </a:prstGeom>
          <a:noFill/>
          <a:ln>
            <a:noFill/>
          </a:ln>
        </p:spPr>
      </p:sp>
      <p:sp>
        <p:nvSpPr>
          <p:cNvPr id="176" name="Google Shape;176;p34"/>
          <p:cNvSpPr/>
          <p:nvPr>
            <p:ph idx="4" type="pic"/>
          </p:nvPr>
        </p:nvSpPr>
        <p:spPr>
          <a:xfrm>
            <a:off x="7002270" y="118913"/>
            <a:ext cx="1643700" cy="1535100"/>
          </a:xfrm>
          <a:prstGeom prst="rect">
            <a:avLst/>
          </a:prstGeom>
          <a:noFill/>
          <a:ln>
            <a:noFill/>
          </a:ln>
        </p:spPr>
      </p:sp>
      <p:sp>
        <p:nvSpPr>
          <p:cNvPr id="177" name="Google Shape;177;p34"/>
          <p:cNvSpPr/>
          <p:nvPr>
            <p:ph idx="5" type="pic"/>
          </p:nvPr>
        </p:nvSpPr>
        <p:spPr>
          <a:xfrm>
            <a:off x="3389588" y="1804212"/>
            <a:ext cx="1643700" cy="1535100"/>
          </a:xfrm>
          <a:prstGeom prst="rect">
            <a:avLst/>
          </a:prstGeom>
          <a:noFill/>
          <a:ln>
            <a:noFill/>
          </a:ln>
        </p:spPr>
      </p:sp>
      <p:sp>
        <p:nvSpPr>
          <p:cNvPr id="178" name="Google Shape;178;p34"/>
          <p:cNvSpPr/>
          <p:nvPr>
            <p:ph idx="6" type="pic"/>
          </p:nvPr>
        </p:nvSpPr>
        <p:spPr>
          <a:xfrm>
            <a:off x="5195922" y="1804212"/>
            <a:ext cx="1643700" cy="1535100"/>
          </a:xfrm>
          <a:prstGeom prst="rect">
            <a:avLst/>
          </a:prstGeom>
          <a:noFill/>
          <a:ln>
            <a:noFill/>
          </a:ln>
        </p:spPr>
      </p:sp>
      <p:sp>
        <p:nvSpPr>
          <p:cNvPr id="179" name="Google Shape;179;p34"/>
          <p:cNvSpPr/>
          <p:nvPr>
            <p:ph idx="7" type="pic"/>
          </p:nvPr>
        </p:nvSpPr>
        <p:spPr>
          <a:xfrm>
            <a:off x="7002257" y="1804212"/>
            <a:ext cx="1643700" cy="1535100"/>
          </a:xfrm>
          <a:prstGeom prst="rect">
            <a:avLst/>
          </a:prstGeom>
          <a:noFill/>
          <a:ln>
            <a:noFill/>
          </a:ln>
        </p:spPr>
      </p:sp>
      <p:sp>
        <p:nvSpPr>
          <p:cNvPr id="180" name="Google Shape;180;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4"/>
          <p:cNvSpPr/>
          <p:nvPr>
            <p:ph idx="8" type="pic"/>
          </p:nvPr>
        </p:nvSpPr>
        <p:spPr>
          <a:xfrm>
            <a:off x="3389588" y="3489487"/>
            <a:ext cx="1643700" cy="1535100"/>
          </a:xfrm>
          <a:prstGeom prst="rect">
            <a:avLst/>
          </a:prstGeom>
          <a:noFill/>
          <a:ln>
            <a:noFill/>
          </a:ln>
        </p:spPr>
      </p:sp>
      <p:sp>
        <p:nvSpPr>
          <p:cNvPr id="182" name="Google Shape;182;p34"/>
          <p:cNvSpPr/>
          <p:nvPr>
            <p:ph idx="9" type="pic"/>
          </p:nvPr>
        </p:nvSpPr>
        <p:spPr>
          <a:xfrm>
            <a:off x="5195922" y="3489487"/>
            <a:ext cx="1643700" cy="1535100"/>
          </a:xfrm>
          <a:prstGeom prst="rect">
            <a:avLst/>
          </a:prstGeom>
          <a:noFill/>
          <a:ln>
            <a:noFill/>
          </a:ln>
        </p:spPr>
      </p:sp>
      <p:sp>
        <p:nvSpPr>
          <p:cNvPr id="183" name="Google Shape;183;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84" name="Shape 184"/>
        <p:cNvGrpSpPr/>
        <p:nvPr/>
      </p:nvGrpSpPr>
      <p:grpSpPr>
        <a:xfrm>
          <a:off x="0" y="0"/>
          <a:ext cx="0" cy="0"/>
          <a:chOff x="0" y="0"/>
          <a:chExt cx="0" cy="0"/>
        </a:xfrm>
      </p:grpSpPr>
      <p:sp>
        <p:nvSpPr>
          <p:cNvPr id="185" name="Google Shape;185;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86" name="Google Shape;186;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87" name="Google Shape;18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8" name="Shape 188"/>
        <p:cNvGrpSpPr/>
        <p:nvPr/>
      </p:nvGrpSpPr>
      <p:grpSpPr>
        <a:xfrm>
          <a:off x="0" y="0"/>
          <a:ext cx="0" cy="0"/>
          <a:chOff x="0" y="0"/>
          <a:chExt cx="0" cy="0"/>
        </a:xfrm>
      </p:grpSpPr>
      <p:sp>
        <p:nvSpPr>
          <p:cNvPr id="189" name="Google Shape;189;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91" name="Google Shape;191;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2" name="Google Shape;19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93" name="Shape 193"/>
        <p:cNvGrpSpPr/>
        <p:nvPr/>
      </p:nvGrpSpPr>
      <p:grpSpPr>
        <a:xfrm>
          <a:off x="0" y="0"/>
          <a:ext cx="0" cy="0"/>
          <a:chOff x="0" y="0"/>
          <a:chExt cx="0" cy="0"/>
        </a:xfrm>
      </p:grpSpPr>
      <p:sp>
        <p:nvSpPr>
          <p:cNvPr id="194" name="Google Shape;194;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95" name="Google Shape;195;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6" name="Google Shape;196;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7" name="Google Shape;197;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9" name="Google Shape;199;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0" name="Google Shape;200;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1" name="Google Shape;201;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2" name="Google Shape;202;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3" name="Google Shape;203;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4" name="Google Shape;204;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5" name="Google Shape;205;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6" name="Google Shape;206;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7" name="Google Shape;207;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8" name="Google Shape;208;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9" name="Google Shape;209;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0" name="Google Shape;210;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1" name="Google Shape;211;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2" name="Google Shape;212;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3" name="Google Shape;213;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14" name="Shape 214"/>
        <p:cNvGrpSpPr/>
        <p:nvPr/>
      </p:nvGrpSpPr>
      <p:grpSpPr>
        <a:xfrm>
          <a:off x="0" y="0"/>
          <a:ext cx="0" cy="0"/>
          <a:chOff x="0" y="0"/>
          <a:chExt cx="0" cy="0"/>
        </a:xfrm>
      </p:grpSpPr>
      <p:sp>
        <p:nvSpPr>
          <p:cNvPr id="215" name="Google Shape;215;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17" name="Google Shape;217;p38"/>
          <p:cNvSpPr/>
          <p:nvPr>
            <p:ph idx="2" type="pic"/>
          </p:nvPr>
        </p:nvSpPr>
        <p:spPr>
          <a:xfrm>
            <a:off x="3915225" y="1631250"/>
            <a:ext cx="4441200" cy="3009900"/>
          </a:xfrm>
          <a:prstGeom prst="roundRect">
            <a:avLst>
              <a:gd fmla="val 16667" name="adj"/>
            </a:avLst>
          </a:prstGeom>
          <a:noFill/>
          <a:ln>
            <a:noFill/>
          </a:ln>
        </p:spPr>
      </p:sp>
      <p:sp>
        <p:nvSpPr>
          <p:cNvPr id="218" name="Google Shape;218;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9" name="Google Shape;219;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0" name="Google Shape;220;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21" name="Shape 221"/>
        <p:cNvGrpSpPr/>
        <p:nvPr/>
      </p:nvGrpSpPr>
      <p:grpSpPr>
        <a:xfrm>
          <a:off x="0" y="0"/>
          <a:ext cx="0" cy="0"/>
          <a:chOff x="0" y="0"/>
          <a:chExt cx="0" cy="0"/>
        </a:xfrm>
      </p:grpSpPr>
      <p:sp>
        <p:nvSpPr>
          <p:cNvPr id="222" name="Google Shape;222;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4" name="Google Shape;224;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5" name="Google Shape;225;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6" name="Google Shape;226;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27" name="Shape 227"/>
        <p:cNvGrpSpPr/>
        <p:nvPr/>
      </p:nvGrpSpPr>
      <p:grpSpPr>
        <a:xfrm>
          <a:off x="0" y="0"/>
          <a:ext cx="0" cy="0"/>
          <a:chOff x="0" y="0"/>
          <a:chExt cx="0" cy="0"/>
        </a:xfrm>
      </p:grpSpPr>
      <p:sp>
        <p:nvSpPr>
          <p:cNvPr id="228" name="Google Shape;228;p40"/>
          <p:cNvSpPr/>
          <p:nvPr>
            <p:ph idx="2" type="pic"/>
          </p:nvPr>
        </p:nvSpPr>
        <p:spPr>
          <a:xfrm>
            <a:off x="791150" y="522900"/>
            <a:ext cx="1294800" cy="1918500"/>
          </a:xfrm>
          <a:prstGeom prst="rect">
            <a:avLst/>
          </a:prstGeom>
          <a:noFill/>
          <a:ln>
            <a:noFill/>
          </a:ln>
        </p:spPr>
      </p:sp>
      <p:sp>
        <p:nvSpPr>
          <p:cNvPr id="229" name="Google Shape;229;p40"/>
          <p:cNvSpPr/>
          <p:nvPr>
            <p:ph idx="3" type="pic"/>
          </p:nvPr>
        </p:nvSpPr>
        <p:spPr>
          <a:xfrm>
            <a:off x="2355375" y="522900"/>
            <a:ext cx="1294800" cy="1918500"/>
          </a:xfrm>
          <a:prstGeom prst="rect">
            <a:avLst/>
          </a:prstGeom>
          <a:noFill/>
          <a:ln>
            <a:noFill/>
          </a:ln>
        </p:spPr>
      </p:sp>
      <p:sp>
        <p:nvSpPr>
          <p:cNvPr id="230" name="Google Shape;230;p40"/>
          <p:cNvSpPr/>
          <p:nvPr>
            <p:ph idx="4" type="pic"/>
          </p:nvPr>
        </p:nvSpPr>
        <p:spPr>
          <a:xfrm>
            <a:off x="3921313" y="522900"/>
            <a:ext cx="1294800" cy="1918500"/>
          </a:xfrm>
          <a:prstGeom prst="rect">
            <a:avLst/>
          </a:prstGeom>
          <a:noFill/>
          <a:ln>
            <a:noFill/>
          </a:ln>
        </p:spPr>
      </p:sp>
      <p:sp>
        <p:nvSpPr>
          <p:cNvPr id="231" name="Google Shape;231;p40"/>
          <p:cNvSpPr/>
          <p:nvPr>
            <p:ph idx="5" type="pic"/>
          </p:nvPr>
        </p:nvSpPr>
        <p:spPr>
          <a:xfrm>
            <a:off x="5491588" y="522900"/>
            <a:ext cx="1294800" cy="1918500"/>
          </a:xfrm>
          <a:prstGeom prst="rect">
            <a:avLst/>
          </a:prstGeom>
          <a:noFill/>
          <a:ln>
            <a:noFill/>
          </a:ln>
        </p:spPr>
      </p:sp>
      <p:sp>
        <p:nvSpPr>
          <p:cNvPr id="232" name="Google Shape;232;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33" name="Google Shape;233;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34" name="Google Shape;234;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5" name="Google Shape;235;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6" name="Google Shape;236;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7" name="Google Shape;237;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8" name="Google Shape;238;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9" name="Google Shape;239;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0" name="Google Shape;240;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1" name="Google Shape;241;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2" name="Google Shape;242;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43" name="Shape 243"/>
        <p:cNvGrpSpPr/>
        <p:nvPr/>
      </p:nvGrpSpPr>
      <p:grpSpPr>
        <a:xfrm>
          <a:off x="0" y="0"/>
          <a:ext cx="0" cy="0"/>
          <a:chOff x="0" y="0"/>
          <a:chExt cx="0" cy="0"/>
        </a:xfrm>
      </p:grpSpPr>
      <p:sp>
        <p:nvSpPr>
          <p:cNvPr id="244" name="Google Shape;244;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45" name="Google Shape;245;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46" name="Google Shape;246;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47" name="Shape 247"/>
        <p:cNvGrpSpPr/>
        <p:nvPr/>
      </p:nvGrpSpPr>
      <p:grpSpPr>
        <a:xfrm>
          <a:off x="0" y="0"/>
          <a:ext cx="0" cy="0"/>
          <a:chOff x="0" y="0"/>
          <a:chExt cx="0" cy="0"/>
        </a:xfrm>
      </p:grpSpPr>
      <p:sp>
        <p:nvSpPr>
          <p:cNvPr id="248" name="Google Shape;248;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9" name="Google Shape;249;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50" name="Google Shape;250;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51" name="Google Shape;251;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52" name="Shape 252"/>
        <p:cNvGrpSpPr/>
        <p:nvPr/>
      </p:nvGrpSpPr>
      <p:grpSpPr>
        <a:xfrm>
          <a:off x="0" y="0"/>
          <a:ext cx="0" cy="0"/>
          <a:chOff x="0" y="0"/>
          <a:chExt cx="0" cy="0"/>
        </a:xfrm>
      </p:grpSpPr>
      <p:sp>
        <p:nvSpPr>
          <p:cNvPr id="253" name="Google Shape;253;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4" name="Google Shape;254;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5" name="Google Shape;255;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6" name="Google Shape;256;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7" name="Google Shape;257;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8" name="Google Shape;258;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9" name="Google Shape;259;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60" name="Shape 260"/>
        <p:cNvGrpSpPr/>
        <p:nvPr/>
      </p:nvGrpSpPr>
      <p:grpSpPr>
        <a:xfrm>
          <a:off x="0" y="0"/>
          <a:ext cx="0" cy="0"/>
          <a:chOff x="0" y="0"/>
          <a:chExt cx="0" cy="0"/>
        </a:xfrm>
      </p:grpSpPr>
      <p:sp>
        <p:nvSpPr>
          <p:cNvPr id="261" name="Google Shape;261;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62" name="Google Shape;262;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63" name="Google Shape;26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64" name="Shape 264"/>
        <p:cNvGrpSpPr/>
        <p:nvPr/>
      </p:nvGrpSpPr>
      <p:grpSpPr>
        <a:xfrm>
          <a:off x="0" y="0"/>
          <a:ext cx="0" cy="0"/>
          <a:chOff x="0" y="0"/>
          <a:chExt cx="0" cy="0"/>
        </a:xfrm>
      </p:grpSpPr>
      <p:sp>
        <p:nvSpPr>
          <p:cNvPr id="265" name="Google Shape;265;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66" name="Google Shape;266;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67" name="Google Shape;26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8" name="Shape 268"/>
        <p:cNvGrpSpPr/>
        <p:nvPr/>
      </p:nvGrpSpPr>
      <p:grpSpPr>
        <a:xfrm>
          <a:off x="0" y="0"/>
          <a:ext cx="0" cy="0"/>
          <a:chOff x="0" y="0"/>
          <a:chExt cx="0" cy="0"/>
        </a:xfrm>
      </p:grpSpPr>
      <p:sp>
        <p:nvSpPr>
          <p:cNvPr id="269" name="Google Shape;269;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71" name="Google Shape;271;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72" name="Google Shape;272;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75" name="Shape 275"/>
        <p:cNvGrpSpPr/>
        <p:nvPr/>
      </p:nvGrpSpPr>
      <p:grpSpPr>
        <a:xfrm>
          <a:off x="0" y="0"/>
          <a:ext cx="0" cy="0"/>
          <a:chOff x="0" y="0"/>
          <a:chExt cx="0" cy="0"/>
        </a:xfrm>
      </p:grpSpPr>
      <p:sp>
        <p:nvSpPr>
          <p:cNvPr id="276" name="Google Shape;276;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77" name="Google Shape;277;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8" name="Google Shape;278;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9" name="Google Shape;279;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80" name="Google Shape;280;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81" name="Google Shape;281;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2" name="Google Shape;282;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83" name="Shape 283"/>
        <p:cNvGrpSpPr/>
        <p:nvPr/>
      </p:nvGrpSpPr>
      <p:grpSpPr>
        <a:xfrm>
          <a:off x="0" y="0"/>
          <a:ext cx="0" cy="0"/>
          <a:chOff x="0" y="0"/>
          <a:chExt cx="0" cy="0"/>
        </a:xfrm>
      </p:grpSpPr>
      <p:sp>
        <p:nvSpPr>
          <p:cNvPr id="284" name="Google Shape;284;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85" name="Google Shape;285;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86" name="Google Shape;2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87" name="Shape 287"/>
        <p:cNvGrpSpPr/>
        <p:nvPr/>
      </p:nvGrpSpPr>
      <p:grpSpPr>
        <a:xfrm>
          <a:off x="0" y="0"/>
          <a:ext cx="0" cy="0"/>
          <a:chOff x="0" y="0"/>
          <a:chExt cx="0" cy="0"/>
        </a:xfrm>
      </p:grpSpPr>
      <p:sp>
        <p:nvSpPr>
          <p:cNvPr id="288" name="Google Shape;288;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90" name="Google Shape;290;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91" name="Google Shape;291;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92" name="Shape 292"/>
        <p:cNvGrpSpPr/>
        <p:nvPr/>
      </p:nvGrpSpPr>
      <p:grpSpPr>
        <a:xfrm>
          <a:off x="0" y="0"/>
          <a:ext cx="0" cy="0"/>
          <a:chOff x="0" y="0"/>
          <a:chExt cx="0" cy="0"/>
        </a:xfrm>
      </p:grpSpPr>
      <p:sp>
        <p:nvSpPr>
          <p:cNvPr id="293" name="Google Shape;293;p50"/>
          <p:cNvSpPr/>
          <p:nvPr>
            <p:ph idx="2" type="pic"/>
          </p:nvPr>
        </p:nvSpPr>
        <p:spPr>
          <a:xfrm>
            <a:off x="0" y="0"/>
            <a:ext cx="9144000" cy="5143500"/>
          </a:xfrm>
          <a:prstGeom prst="rect">
            <a:avLst/>
          </a:prstGeom>
          <a:noFill/>
          <a:ln>
            <a:noFill/>
          </a:ln>
        </p:spPr>
      </p:sp>
      <p:sp>
        <p:nvSpPr>
          <p:cNvPr id="294" name="Google Shape;294;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95" name="Google Shape;295;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96" name="Google Shape;296;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97" name="Google Shape;29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8" name="Shape 298"/>
        <p:cNvGrpSpPr/>
        <p:nvPr/>
      </p:nvGrpSpPr>
      <p:grpSpPr>
        <a:xfrm>
          <a:off x="0" y="0"/>
          <a:ext cx="0" cy="0"/>
          <a:chOff x="0" y="0"/>
          <a:chExt cx="0" cy="0"/>
        </a:xfrm>
      </p:grpSpPr>
      <p:sp>
        <p:nvSpPr>
          <p:cNvPr id="299" name="Google Shape;299;p51"/>
          <p:cNvSpPr/>
          <p:nvPr>
            <p:ph idx="2" type="pic"/>
          </p:nvPr>
        </p:nvSpPr>
        <p:spPr>
          <a:xfrm>
            <a:off x="5485725" y="523025"/>
            <a:ext cx="3135300" cy="4097700"/>
          </a:xfrm>
          <a:prstGeom prst="roundRect">
            <a:avLst>
              <a:gd fmla="val 16667" name="adj"/>
            </a:avLst>
          </a:prstGeom>
          <a:noFill/>
          <a:ln>
            <a:noFill/>
          </a:ln>
        </p:spPr>
      </p:sp>
      <p:sp>
        <p:nvSpPr>
          <p:cNvPr id="300" name="Google Shape;300;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01" name="Google Shape;301;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302" name="Google Shape;302;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03" name="Shape 303"/>
        <p:cNvGrpSpPr/>
        <p:nvPr/>
      </p:nvGrpSpPr>
      <p:grpSpPr>
        <a:xfrm>
          <a:off x="0" y="0"/>
          <a:ext cx="0" cy="0"/>
          <a:chOff x="0" y="0"/>
          <a:chExt cx="0" cy="0"/>
        </a:xfrm>
      </p:grpSpPr>
      <p:sp>
        <p:nvSpPr>
          <p:cNvPr id="304" name="Google Shape;304;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5" name="Google Shape;305;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6" name="Google Shape;306;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8" name="Google Shape;308;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10" name="Google Shape;310;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11" name="Google Shape;311;p52"/>
          <p:cNvSpPr/>
          <p:nvPr>
            <p:ph idx="7" type="pic"/>
          </p:nvPr>
        </p:nvSpPr>
        <p:spPr>
          <a:xfrm>
            <a:off x="7049625" y="523025"/>
            <a:ext cx="1305900" cy="1918500"/>
          </a:xfrm>
          <a:prstGeom prst="roundRect">
            <a:avLst>
              <a:gd fmla="val 16667" name="adj"/>
            </a:avLst>
          </a:prstGeom>
          <a:noFill/>
          <a:ln>
            <a:noFill/>
          </a:ln>
        </p:spPr>
      </p:sp>
      <p:sp>
        <p:nvSpPr>
          <p:cNvPr id="312" name="Google Shape;312;p52"/>
          <p:cNvSpPr/>
          <p:nvPr>
            <p:ph idx="8" type="pic"/>
          </p:nvPr>
        </p:nvSpPr>
        <p:spPr>
          <a:xfrm>
            <a:off x="784775" y="522100"/>
            <a:ext cx="1305900" cy="1918500"/>
          </a:xfrm>
          <a:prstGeom prst="roundRect">
            <a:avLst>
              <a:gd fmla="val 16667" name="adj"/>
            </a:avLst>
          </a:prstGeom>
          <a:noFill/>
          <a:ln>
            <a:noFill/>
          </a:ln>
        </p:spPr>
      </p:sp>
      <p:sp>
        <p:nvSpPr>
          <p:cNvPr id="313" name="Google Shape;313;p52"/>
          <p:cNvSpPr/>
          <p:nvPr>
            <p:ph idx="9" type="pic"/>
          </p:nvPr>
        </p:nvSpPr>
        <p:spPr>
          <a:xfrm>
            <a:off x="2343950" y="523500"/>
            <a:ext cx="1305900" cy="1918500"/>
          </a:xfrm>
          <a:prstGeom prst="roundRect">
            <a:avLst>
              <a:gd fmla="val 16667" name="adj"/>
            </a:avLst>
          </a:prstGeom>
          <a:noFill/>
          <a:ln>
            <a:noFill/>
          </a:ln>
        </p:spPr>
      </p:sp>
      <p:sp>
        <p:nvSpPr>
          <p:cNvPr id="314" name="Google Shape;314;p52"/>
          <p:cNvSpPr/>
          <p:nvPr>
            <p:ph idx="13" type="pic"/>
          </p:nvPr>
        </p:nvSpPr>
        <p:spPr>
          <a:xfrm>
            <a:off x="3915213" y="523500"/>
            <a:ext cx="1305900" cy="1918500"/>
          </a:xfrm>
          <a:prstGeom prst="roundRect">
            <a:avLst>
              <a:gd fmla="val 16667" name="adj"/>
            </a:avLst>
          </a:prstGeom>
          <a:noFill/>
          <a:ln>
            <a:noFill/>
          </a:ln>
        </p:spPr>
      </p:sp>
      <p:sp>
        <p:nvSpPr>
          <p:cNvPr id="315" name="Google Shape;315;p52"/>
          <p:cNvSpPr/>
          <p:nvPr>
            <p:ph idx="14" type="pic"/>
          </p:nvPr>
        </p:nvSpPr>
        <p:spPr>
          <a:xfrm>
            <a:off x="5490975" y="523500"/>
            <a:ext cx="1305900" cy="1918500"/>
          </a:xfrm>
          <a:prstGeom prst="roundRect">
            <a:avLst>
              <a:gd fmla="val 16667" name="adj"/>
            </a:avLst>
          </a:prstGeom>
          <a:noFill/>
          <a:ln>
            <a:noFill/>
          </a:ln>
        </p:spPr>
      </p:sp>
      <p:sp>
        <p:nvSpPr>
          <p:cNvPr id="316" name="Google Shape;316;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8" name="Google Shape;318;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9" name="Google Shape;319;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0" name="Google Shape;320;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1" name="Google Shape;321;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2" name="Google Shape;322;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23" name="Shape 323"/>
        <p:cNvGrpSpPr/>
        <p:nvPr/>
      </p:nvGrpSpPr>
      <p:grpSpPr>
        <a:xfrm>
          <a:off x="0" y="0"/>
          <a:ext cx="0" cy="0"/>
          <a:chOff x="0" y="0"/>
          <a:chExt cx="0" cy="0"/>
        </a:xfrm>
      </p:grpSpPr>
      <p:sp>
        <p:nvSpPr>
          <p:cNvPr id="324" name="Google Shape;324;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5" name="Google Shape;325;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26" name="Google Shape;326;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27" name="Shape 327"/>
        <p:cNvGrpSpPr/>
        <p:nvPr/>
      </p:nvGrpSpPr>
      <p:grpSpPr>
        <a:xfrm>
          <a:off x="0" y="0"/>
          <a:ext cx="0" cy="0"/>
          <a:chOff x="0" y="0"/>
          <a:chExt cx="0" cy="0"/>
        </a:xfrm>
      </p:grpSpPr>
      <p:sp>
        <p:nvSpPr>
          <p:cNvPr id="328" name="Google Shape;328;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9" name="Google Shape;329;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30" name="Google Shape;33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31" name="Shape 331"/>
        <p:cNvGrpSpPr/>
        <p:nvPr/>
      </p:nvGrpSpPr>
      <p:grpSpPr>
        <a:xfrm>
          <a:off x="0" y="0"/>
          <a:ext cx="0" cy="0"/>
          <a:chOff x="0" y="0"/>
          <a:chExt cx="0" cy="0"/>
        </a:xfrm>
      </p:grpSpPr>
      <p:sp>
        <p:nvSpPr>
          <p:cNvPr id="332" name="Google Shape;332;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3" name="Google Shape;333;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4" name="Google Shape;334;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5" name="Google Shape;335;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6" name="Google Shape;336;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7" name="Google Shape;337;p55"/>
          <p:cNvSpPr/>
          <p:nvPr>
            <p:ph idx="5" type="pic"/>
          </p:nvPr>
        </p:nvSpPr>
        <p:spPr>
          <a:xfrm>
            <a:off x="7049625" y="1588125"/>
            <a:ext cx="1305900" cy="1918500"/>
          </a:xfrm>
          <a:prstGeom prst="roundRect">
            <a:avLst>
              <a:gd fmla="val 16667" name="adj"/>
            </a:avLst>
          </a:prstGeom>
          <a:noFill/>
          <a:ln>
            <a:noFill/>
          </a:ln>
        </p:spPr>
      </p:sp>
      <p:sp>
        <p:nvSpPr>
          <p:cNvPr id="338" name="Google Shape;338;p55"/>
          <p:cNvSpPr/>
          <p:nvPr>
            <p:ph idx="6" type="pic"/>
          </p:nvPr>
        </p:nvSpPr>
        <p:spPr>
          <a:xfrm>
            <a:off x="3915213" y="1588600"/>
            <a:ext cx="1305900" cy="1918500"/>
          </a:xfrm>
          <a:prstGeom prst="roundRect">
            <a:avLst>
              <a:gd fmla="val 16667" name="adj"/>
            </a:avLst>
          </a:prstGeom>
          <a:noFill/>
          <a:ln>
            <a:noFill/>
          </a:ln>
        </p:spPr>
      </p:sp>
      <p:sp>
        <p:nvSpPr>
          <p:cNvPr id="339" name="Google Shape;339;p55"/>
          <p:cNvSpPr/>
          <p:nvPr>
            <p:ph idx="7" type="pic"/>
          </p:nvPr>
        </p:nvSpPr>
        <p:spPr>
          <a:xfrm>
            <a:off x="5490975" y="1588600"/>
            <a:ext cx="1305900" cy="1918500"/>
          </a:xfrm>
          <a:prstGeom prst="roundRect">
            <a:avLst>
              <a:gd fmla="val 16667" name="adj"/>
            </a:avLst>
          </a:prstGeom>
          <a:noFill/>
          <a:ln>
            <a:noFill/>
          </a:ln>
        </p:spPr>
      </p:sp>
      <p:sp>
        <p:nvSpPr>
          <p:cNvPr id="340" name="Google Shape;340;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1" name="Google Shape;341;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2" name="Google Shape;342;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3" name="Google Shape;343;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44" name="Google Shape;344;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5" name="Google Shape;345;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6" name="Google Shape;346;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47" name="Shape 347"/>
        <p:cNvGrpSpPr/>
        <p:nvPr/>
      </p:nvGrpSpPr>
      <p:grpSpPr>
        <a:xfrm>
          <a:off x="0" y="0"/>
          <a:ext cx="0" cy="0"/>
          <a:chOff x="0" y="0"/>
          <a:chExt cx="0" cy="0"/>
        </a:xfrm>
      </p:grpSpPr>
      <p:sp>
        <p:nvSpPr>
          <p:cNvPr id="348" name="Google Shape;348;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9" name="Google Shape;349;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50" name="Google Shape;350;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51" name="Google Shape;351;p56"/>
          <p:cNvSpPr/>
          <p:nvPr>
            <p:ph idx="3" type="pic"/>
          </p:nvPr>
        </p:nvSpPr>
        <p:spPr>
          <a:xfrm>
            <a:off x="7049625" y="523025"/>
            <a:ext cx="1305900" cy="1918500"/>
          </a:xfrm>
          <a:prstGeom prst="roundRect">
            <a:avLst>
              <a:gd fmla="val 16667" name="adj"/>
            </a:avLst>
          </a:prstGeom>
          <a:noFill/>
          <a:ln>
            <a:noFill/>
          </a:ln>
        </p:spPr>
      </p:sp>
      <p:sp>
        <p:nvSpPr>
          <p:cNvPr id="352" name="Google Shape;352;p56"/>
          <p:cNvSpPr/>
          <p:nvPr>
            <p:ph idx="4" type="pic"/>
          </p:nvPr>
        </p:nvSpPr>
        <p:spPr>
          <a:xfrm>
            <a:off x="784775" y="522100"/>
            <a:ext cx="1305900" cy="1918500"/>
          </a:xfrm>
          <a:prstGeom prst="roundRect">
            <a:avLst>
              <a:gd fmla="val 16667" name="adj"/>
            </a:avLst>
          </a:prstGeom>
          <a:noFill/>
          <a:ln>
            <a:noFill/>
          </a:ln>
        </p:spPr>
      </p:sp>
      <p:sp>
        <p:nvSpPr>
          <p:cNvPr id="353" name="Google Shape;353;p56"/>
          <p:cNvSpPr/>
          <p:nvPr>
            <p:ph idx="5" type="pic"/>
          </p:nvPr>
        </p:nvSpPr>
        <p:spPr>
          <a:xfrm>
            <a:off x="2343950" y="523500"/>
            <a:ext cx="1305900" cy="1918500"/>
          </a:xfrm>
          <a:prstGeom prst="roundRect">
            <a:avLst>
              <a:gd fmla="val 16667" name="adj"/>
            </a:avLst>
          </a:prstGeom>
          <a:noFill/>
          <a:ln>
            <a:noFill/>
          </a:ln>
        </p:spPr>
      </p:sp>
      <p:sp>
        <p:nvSpPr>
          <p:cNvPr id="354" name="Google Shape;354;p56"/>
          <p:cNvSpPr/>
          <p:nvPr>
            <p:ph idx="6" type="pic"/>
          </p:nvPr>
        </p:nvSpPr>
        <p:spPr>
          <a:xfrm>
            <a:off x="3915213" y="523500"/>
            <a:ext cx="1305900" cy="1918500"/>
          </a:xfrm>
          <a:prstGeom prst="roundRect">
            <a:avLst>
              <a:gd fmla="val 16667" name="adj"/>
            </a:avLst>
          </a:prstGeom>
          <a:noFill/>
          <a:ln>
            <a:noFill/>
          </a:ln>
        </p:spPr>
      </p:sp>
      <p:sp>
        <p:nvSpPr>
          <p:cNvPr id="355" name="Google Shape;355;p56"/>
          <p:cNvSpPr/>
          <p:nvPr>
            <p:ph idx="7" type="pic"/>
          </p:nvPr>
        </p:nvSpPr>
        <p:spPr>
          <a:xfrm>
            <a:off x="5490975" y="523500"/>
            <a:ext cx="1305900" cy="1918500"/>
          </a:xfrm>
          <a:prstGeom prst="roundRect">
            <a:avLst>
              <a:gd fmla="val 16667" name="adj"/>
            </a:avLst>
          </a:prstGeom>
          <a:noFill/>
          <a:ln>
            <a:noFill/>
          </a:ln>
        </p:spPr>
      </p:sp>
      <p:sp>
        <p:nvSpPr>
          <p:cNvPr id="356" name="Google Shape;356;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57" name="Google Shape;357;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8" name="Google Shape;358;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9" name="Google Shape;359;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0" name="Google Shape;360;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1" name="Google Shape;361;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2" name="Google Shape;362;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3" name="Google Shape;363;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4" name="Google Shape;364;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5" name="Google Shape;365;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6" name="Google Shape;366;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67" name="Shape 367"/>
        <p:cNvGrpSpPr/>
        <p:nvPr/>
      </p:nvGrpSpPr>
      <p:grpSpPr>
        <a:xfrm>
          <a:off x="0" y="0"/>
          <a:ext cx="0" cy="0"/>
          <a:chOff x="0" y="0"/>
          <a:chExt cx="0" cy="0"/>
        </a:xfrm>
      </p:grpSpPr>
      <p:sp>
        <p:nvSpPr>
          <p:cNvPr id="368" name="Google Shape;368;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9" name="Google Shape;369;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70" name="Google Shape;370;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71" name="Shape 371"/>
        <p:cNvGrpSpPr/>
        <p:nvPr/>
      </p:nvGrpSpPr>
      <p:grpSpPr>
        <a:xfrm>
          <a:off x="0" y="0"/>
          <a:ext cx="0" cy="0"/>
          <a:chOff x="0" y="0"/>
          <a:chExt cx="0" cy="0"/>
        </a:xfrm>
      </p:grpSpPr>
      <p:sp>
        <p:nvSpPr>
          <p:cNvPr id="372" name="Google Shape;372;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73" name="Google Shape;373;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74" name="Google Shape;374;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60" name="Google Shape;60;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61" name="Google Shape;6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9.jpg"/><Relationship Id="rId5" Type="http://schemas.openxmlformats.org/officeDocument/2006/relationships/image" Target="../media/image1.jpg"/><Relationship Id="rId6" Type="http://schemas.openxmlformats.org/officeDocument/2006/relationships/image" Target="../media/image21.jpg"/><Relationship Id="rId7"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4.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11.jp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632850" y="1116825"/>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latin typeface="Barlow"/>
                <a:ea typeface="Barlow"/>
                <a:cs typeface="Barlow"/>
                <a:sym typeface="Barlow"/>
              </a:rPr>
              <a:t>Pinedo Spanish LLC</a:t>
            </a:r>
            <a:endParaRPr>
              <a:latin typeface="Barlow"/>
              <a:ea typeface="Barlow"/>
              <a:cs typeface="Barlow"/>
              <a:sym typeface="Barlow"/>
            </a:endParaRPr>
          </a:p>
        </p:txBody>
      </p:sp>
      <p:sp>
        <p:nvSpPr>
          <p:cNvPr id="380" name="Google Shape;380;p59"/>
          <p:cNvSpPr txBox="1"/>
          <p:nvPr>
            <p:ph idx="1" type="body"/>
          </p:nvPr>
        </p:nvSpPr>
        <p:spPr>
          <a:xfrm>
            <a:off x="3425388" y="4003125"/>
            <a:ext cx="2293200" cy="37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 Jesus Acevedo</a:t>
            </a:r>
            <a:endParaRPr sz="1800"/>
          </a:p>
        </p:txBody>
      </p:sp>
      <p:sp>
        <p:nvSpPr>
          <p:cNvPr id="381" name="Google Shape;381;p59"/>
          <p:cNvSpPr txBox="1"/>
          <p:nvPr>
            <p:ph idx="2" type="subTitle"/>
          </p:nvPr>
        </p:nvSpPr>
        <p:spPr>
          <a:xfrm>
            <a:off x="2689200" y="2567975"/>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latin typeface="Barlow"/>
                <a:ea typeface="Barlow"/>
                <a:cs typeface="Barlow"/>
                <a:sym typeface="Barlow"/>
              </a:rPr>
              <a:t>Exploratory data analysis</a:t>
            </a:r>
            <a:endParaRPr>
              <a:latin typeface="Barlow"/>
              <a:ea typeface="Barlow"/>
              <a:cs typeface="Barlow"/>
              <a:sym typeface="Barlow"/>
            </a:endParaRPr>
          </a:p>
          <a:p>
            <a:pPr indent="0" lvl="0" marL="0" rtl="0" algn="ctr">
              <a:spcBef>
                <a:spcPts val="0"/>
              </a:spcBef>
              <a:spcAft>
                <a:spcPts val="0"/>
              </a:spcAft>
              <a:buClr>
                <a:schemeClr val="lt1"/>
              </a:buClr>
              <a:buSzPts val="1100"/>
              <a:buNone/>
            </a:pPr>
            <a:r>
              <a:rPr lang="en">
                <a:latin typeface="Barlow"/>
                <a:ea typeface="Barlow"/>
                <a:cs typeface="Barlow"/>
                <a:sym typeface="Barlow"/>
              </a:rPr>
              <a:t>by</a:t>
            </a:r>
            <a:endParaRPr>
              <a:latin typeface="Barlow"/>
              <a:ea typeface="Barlow"/>
              <a:cs typeface="Barlow"/>
              <a:sym typeface="Barlow"/>
            </a:endParaRPr>
          </a:p>
        </p:txBody>
      </p:sp>
      <p:pic>
        <p:nvPicPr>
          <p:cNvPr id="382" name="Google Shape;382;p59"/>
          <p:cNvPicPr preferRelativeResize="0"/>
          <p:nvPr/>
        </p:nvPicPr>
        <p:blipFill>
          <a:blip r:embed="rId3">
            <a:alphaModFix/>
          </a:blip>
          <a:stretch>
            <a:fillRect/>
          </a:stretch>
        </p:blipFill>
        <p:spPr>
          <a:xfrm>
            <a:off x="3581800" y="-235200"/>
            <a:ext cx="1980375" cy="1980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solidFill>
                  <a:schemeClr val="accent3"/>
                </a:solidFill>
              </a:rPr>
              <a:t>CURRENT COST OF BUSINESS</a:t>
            </a:r>
            <a:endParaRPr sz="2900">
              <a:solidFill>
                <a:schemeClr val="accent3"/>
              </a:solidFill>
            </a:endParaRPr>
          </a:p>
        </p:txBody>
      </p:sp>
      <p:sp>
        <p:nvSpPr>
          <p:cNvPr id="473" name="Google Shape;473;p68"/>
          <p:cNvSpPr txBox="1"/>
          <p:nvPr>
            <p:ph idx="2" type="body"/>
          </p:nvPr>
        </p:nvSpPr>
        <p:spPr>
          <a:xfrm>
            <a:off x="392500" y="1902525"/>
            <a:ext cx="27924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revenue per appointment shows significant variability across the months, as depicted in this stacked area chart. We see a peak of $23.66 in September and a low of $2.35 in November, with an annual average of $10.10. Further analysis is needed to understand these fluctuations</a:t>
            </a:r>
            <a:endParaRPr/>
          </a:p>
        </p:txBody>
      </p:sp>
      <p:pic>
        <p:nvPicPr>
          <p:cNvPr id="474" name="Google Shape;474;p68"/>
          <p:cNvPicPr preferRelativeResize="0"/>
          <p:nvPr/>
        </p:nvPicPr>
        <p:blipFill>
          <a:blip r:embed="rId3">
            <a:alphaModFix/>
          </a:blip>
          <a:stretch>
            <a:fillRect/>
          </a:stretch>
        </p:blipFill>
        <p:spPr>
          <a:xfrm>
            <a:off x="3357175" y="1801388"/>
            <a:ext cx="5665875" cy="3179375"/>
          </a:xfrm>
          <a:prstGeom prst="rect">
            <a:avLst/>
          </a:prstGeom>
          <a:noFill/>
          <a:ln>
            <a:noFill/>
          </a:ln>
        </p:spPr>
      </p:pic>
      <p:sp>
        <p:nvSpPr>
          <p:cNvPr id="475" name="Google Shape;475;p68"/>
          <p:cNvSpPr txBox="1"/>
          <p:nvPr/>
        </p:nvSpPr>
        <p:spPr>
          <a:xfrm>
            <a:off x="6999575" y="2689700"/>
            <a:ext cx="7707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lt1"/>
                </a:solidFill>
                <a:latin typeface="Barlow Light"/>
                <a:ea typeface="Barlow Light"/>
                <a:cs typeface="Barlow Light"/>
                <a:sym typeface="Barlow Light"/>
              </a:rPr>
              <a:t>$23.66</a:t>
            </a:r>
            <a:endParaRPr sz="1500">
              <a:solidFill>
                <a:schemeClr val="dk1"/>
              </a:solidFill>
              <a:latin typeface="Barlow Light"/>
              <a:ea typeface="Barlow Light"/>
              <a:cs typeface="Barlow Light"/>
              <a:sym typeface="Barlow Light"/>
            </a:endParaRPr>
          </a:p>
        </p:txBody>
      </p:sp>
      <p:sp>
        <p:nvSpPr>
          <p:cNvPr id="476" name="Google Shape;476;p68"/>
          <p:cNvSpPr txBox="1"/>
          <p:nvPr/>
        </p:nvSpPr>
        <p:spPr>
          <a:xfrm>
            <a:off x="7875525" y="4108300"/>
            <a:ext cx="7707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$2.35</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697350" y="3063750"/>
            <a:ext cx="7749300" cy="8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MARKETING IDEAS</a:t>
            </a:r>
            <a:endParaRPr>
              <a:latin typeface="Barlow Medium"/>
              <a:ea typeface="Barlow Medium"/>
              <a:cs typeface="Barlow Medium"/>
              <a:sym typeface="Barlow Medium"/>
            </a:endParaRPr>
          </a:p>
        </p:txBody>
      </p:sp>
      <p:sp>
        <p:nvSpPr>
          <p:cNvPr id="482" name="Google Shape;482;p69"/>
          <p:cNvSpPr txBox="1"/>
          <p:nvPr>
            <p:ph idx="2" type="title"/>
          </p:nvPr>
        </p:nvSpPr>
        <p:spPr>
          <a:xfrm>
            <a:off x="3278250" y="1194450"/>
            <a:ext cx="2587500" cy="18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idx="1" type="subTitle"/>
          </p:nvPr>
        </p:nvSpPr>
        <p:spPr>
          <a:xfrm>
            <a:off x="1038150" y="239500"/>
            <a:ext cx="7440000" cy="11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solidFill>
                  <a:schemeClr val="accent3"/>
                </a:solidFill>
              </a:rPr>
              <a:t>ACTIVITY</a:t>
            </a:r>
            <a:endParaRPr sz="2700">
              <a:solidFill>
                <a:schemeClr val="accent3"/>
              </a:solidFill>
            </a:endParaRPr>
          </a:p>
          <a:p>
            <a:pPr indent="0" lvl="0" marL="0" rtl="0" algn="ctr">
              <a:spcBef>
                <a:spcPts val="0"/>
              </a:spcBef>
              <a:spcAft>
                <a:spcPts val="0"/>
              </a:spcAft>
              <a:buNone/>
            </a:pPr>
            <a:r>
              <a:rPr lang="en" sz="2700">
                <a:solidFill>
                  <a:schemeClr val="accent3"/>
                </a:solidFill>
              </a:rPr>
              <a:t>by</a:t>
            </a:r>
            <a:endParaRPr sz="2700">
              <a:solidFill>
                <a:schemeClr val="accent3"/>
              </a:solidFill>
            </a:endParaRPr>
          </a:p>
          <a:p>
            <a:pPr indent="0" lvl="0" marL="0" rtl="0" algn="ctr">
              <a:spcBef>
                <a:spcPts val="0"/>
              </a:spcBef>
              <a:spcAft>
                <a:spcPts val="0"/>
              </a:spcAft>
              <a:buNone/>
            </a:pPr>
            <a:r>
              <a:rPr lang="en" sz="2700">
                <a:solidFill>
                  <a:schemeClr val="accent3"/>
                </a:solidFill>
              </a:rPr>
              <a:t>year / quarter / month</a:t>
            </a:r>
            <a:endParaRPr sz="2700">
              <a:solidFill>
                <a:schemeClr val="accent3"/>
              </a:solidFill>
            </a:endParaRPr>
          </a:p>
        </p:txBody>
      </p:sp>
      <p:sp>
        <p:nvSpPr>
          <p:cNvPr id="488" name="Google Shape;488;p70"/>
          <p:cNvSpPr txBox="1"/>
          <p:nvPr>
            <p:ph idx="2" type="body"/>
          </p:nvPr>
        </p:nvSpPr>
        <p:spPr>
          <a:xfrm>
            <a:off x="172025" y="1814125"/>
            <a:ext cx="3162600" cy="15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peak performance, as indicated by this ribbon chart, occurred in February, May, and September.</a:t>
            </a:r>
            <a:endParaRPr sz="1800"/>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pic>
        <p:nvPicPr>
          <p:cNvPr id="489" name="Google Shape;489;p70"/>
          <p:cNvPicPr preferRelativeResize="0"/>
          <p:nvPr/>
        </p:nvPicPr>
        <p:blipFill>
          <a:blip r:embed="rId3">
            <a:alphaModFix/>
          </a:blip>
          <a:stretch>
            <a:fillRect/>
          </a:stretch>
        </p:blipFill>
        <p:spPr>
          <a:xfrm>
            <a:off x="3439450" y="1764525"/>
            <a:ext cx="5641624" cy="3212043"/>
          </a:xfrm>
          <a:prstGeom prst="rect">
            <a:avLst/>
          </a:prstGeom>
          <a:noFill/>
          <a:ln>
            <a:noFill/>
          </a:ln>
        </p:spPr>
      </p:pic>
      <p:cxnSp>
        <p:nvCxnSpPr>
          <p:cNvPr id="490" name="Google Shape;490;p70"/>
          <p:cNvCxnSpPr/>
          <p:nvPr/>
        </p:nvCxnSpPr>
        <p:spPr>
          <a:xfrm>
            <a:off x="2202100" y="2925650"/>
            <a:ext cx="1596600" cy="1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94" name="Shape 494"/>
        <p:cNvGrpSpPr/>
        <p:nvPr/>
      </p:nvGrpSpPr>
      <p:grpSpPr>
        <a:xfrm>
          <a:off x="0" y="0"/>
          <a:ext cx="0" cy="0"/>
          <a:chOff x="0" y="0"/>
          <a:chExt cx="0" cy="0"/>
        </a:xfrm>
      </p:grpSpPr>
      <p:sp>
        <p:nvSpPr>
          <p:cNvPr id="495" name="Google Shape;495;p71"/>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Virtual Spanish Language Exchange" Partnerships</a:t>
            </a:r>
            <a:endParaRPr/>
          </a:p>
        </p:txBody>
      </p:sp>
      <p:sp>
        <p:nvSpPr>
          <p:cNvPr id="496" name="Google Shape;496;p71"/>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Online Spanish Language Learning Communities and Forums</a:t>
            </a:r>
            <a:endParaRPr/>
          </a:p>
        </p:txBody>
      </p:sp>
      <p:sp>
        <p:nvSpPr>
          <p:cNvPr id="497" name="Google Shape;497;p71"/>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Learn Spanish for Travel" Content Marketing</a:t>
            </a:r>
            <a:endParaRPr/>
          </a:p>
        </p:txBody>
      </p:sp>
      <p:sp>
        <p:nvSpPr>
          <p:cNvPr id="498" name="Google Shape;498;p71"/>
          <p:cNvSpPr txBox="1"/>
          <p:nvPr>
            <p:ph idx="4" type="body"/>
          </p:nvPr>
        </p:nvSpPr>
        <p:spPr>
          <a:xfrm>
            <a:off x="79115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Step 1</a:t>
            </a:r>
            <a:endParaRPr>
              <a:solidFill>
                <a:schemeClr val="accent3"/>
              </a:solidFill>
            </a:endParaRPr>
          </a:p>
        </p:txBody>
      </p:sp>
      <p:sp>
        <p:nvSpPr>
          <p:cNvPr id="499" name="Google Shape;499;p71"/>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Google Ads with Targeted Keywords</a:t>
            </a:r>
            <a:endParaRPr/>
          </a:p>
        </p:txBody>
      </p:sp>
      <p:sp>
        <p:nvSpPr>
          <p:cNvPr id="500" name="Google Shape;500;p71"/>
          <p:cNvSpPr/>
          <p:nvPr>
            <p:ph idx="7" type="pic"/>
          </p:nvPr>
        </p:nvSpPr>
        <p:spPr>
          <a:xfrm>
            <a:off x="7049625" y="523025"/>
            <a:ext cx="1305900" cy="1918500"/>
          </a:xfrm>
          <a:prstGeom prst="roundRect">
            <a:avLst>
              <a:gd fmla="val 16667" name="adj"/>
            </a:avLst>
          </a:prstGeom>
        </p:spPr>
      </p:sp>
      <p:sp>
        <p:nvSpPr>
          <p:cNvPr id="501" name="Google Shape;501;p71"/>
          <p:cNvSpPr/>
          <p:nvPr>
            <p:ph idx="8" type="pic"/>
          </p:nvPr>
        </p:nvSpPr>
        <p:spPr>
          <a:xfrm>
            <a:off x="784775" y="522100"/>
            <a:ext cx="1305900" cy="1918500"/>
          </a:xfrm>
          <a:prstGeom prst="roundRect">
            <a:avLst>
              <a:gd fmla="val 16667" name="adj"/>
            </a:avLst>
          </a:prstGeom>
        </p:spPr>
      </p:sp>
      <p:sp>
        <p:nvSpPr>
          <p:cNvPr id="502" name="Google Shape;502;p71"/>
          <p:cNvSpPr/>
          <p:nvPr>
            <p:ph idx="9" type="pic"/>
          </p:nvPr>
        </p:nvSpPr>
        <p:spPr>
          <a:xfrm>
            <a:off x="2343950" y="523500"/>
            <a:ext cx="1305900" cy="1918500"/>
          </a:xfrm>
          <a:prstGeom prst="roundRect">
            <a:avLst>
              <a:gd fmla="val 16667" name="adj"/>
            </a:avLst>
          </a:prstGeom>
        </p:spPr>
      </p:sp>
      <p:sp>
        <p:nvSpPr>
          <p:cNvPr id="503" name="Google Shape;503;p71"/>
          <p:cNvSpPr/>
          <p:nvPr>
            <p:ph idx="13" type="pic"/>
          </p:nvPr>
        </p:nvSpPr>
        <p:spPr>
          <a:xfrm>
            <a:off x="3915213" y="523500"/>
            <a:ext cx="1305900" cy="1918500"/>
          </a:xfrm>
          <a:prstGeom prst="roundRect">
            <a:avLst>
              <a:gd fmla="val 16667" name="adj"/>
            </a:avLst>
          </a:prstGeom>
        </p:spPr>
      </p:sp>
      <p:sp>
        <p:nvSpPr>
          <p:cNvPr id="504" name="Google Shape;504;p71"/>
          <p:cNvSpPr/>
          <p:nvPr>
            <p:ph idx="14" type="pic"/>
          </p:nvPr>
        </p:nvSpPr>
        <p:spPr>
          <a:xfrm>
            <a:off x="5490975" y="523500"/>
            <a:ext cx="1305900" cy="1918500"/>
          </a:xfrm>
          <a:prstGeom prst="roundRect">
            <a:avLst>
              <a:gd fmla="val 16667" name="adj"/>
            </a:avLst>
          </a:prstGeom>
        </p:spPr>
      </p:sp>
      <p:sp>
        <p:nvSpPr>
          <p:cNvPr id="505" name="Google Shape;505;p71"/>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These ideas focus on digital channels, content marketing, and community engagement, which are highly effective for reaching online learners.</a:t>
            </a:r>
            <a:endParaRPr/>
          </a:p>
        </p:txBody>
      </p:sp>
      <p:sp>
        <p:nvSpPr>
          <p:cNvPr id="506" name="Google Shape;506;p71"/>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IDEAS</a:t>
            </a:r>
            <a:endParaRPr>
              <a:solidFill>
                <a:schemeClr val="accent3"/>
              </a:solidFill>
            </a:endParaRPr>
          </a:p>
        </p:txBody>
      </p:sp>
      <p:sp>
        <p:nvSpPr>
          <p:cNvPr id="507" name="Google Shape;507;p71"/>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solidFill>
                  <a:schemeClr val="accent3"/>
                </a:solidFill>
              </a:rPr>
              <a:t>Step 2</a:t>
            </a:r>
            <a:endParaRPr>
              <a:solidFill>
                <a:schemeClr val="accent3"/>
              </a:solidFill>
            </a:endParaRPr>
          </a:p>
        </p:txBody>
      </p:sp>
      <p:sp>
        <p:nvSpPr>
          <p:cNvPr id="508" name="Google Shape;508;p71"/>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solidFill>
                  <a:schemeClr val="accent3"/>
                </a:solidFill>
              </a:rPr>
              <a:t>Step 3</a:t>
            </a:r>
            <a:endParaRPr>
              <a:solidFill>
                <a:schemeClr val="accent3"/>
              </a:solidFill>
            </a:endParaRPr>
          </a:p>
        </p:txBody>
      </p:sp>
      <p:sp>
        <p:nvSpPr>
          <p:cNvPr id="509" name="Google Shape;509;p71"/>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solidFill>
                  <a:schemeClr val="accent3"/>
                </a:solidFill>
              </a:rPr>
              <a:t>Step 4</a:t>
            </a:r>
            <a:endParaRPr>
              <a:solidFill>
                <a:schemeClr val="accent3"/>
              </a:solidFill>
            </a:endParaRPr>
          </a:p>
        </p:txBody>
      </p:sp>
      <p:sp>
        <p:nvSpPr>
          <p:cNvPr id="510" name="Google Shape;510;p71"/>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solidFill>
                  <a:schemeClr val="accent3"/>
                </a:solidFill>
              </a:rPr>
              <a:t>Step 5</a:t>
            </a:r>
            <a:endParaRPr>
              <a:solidFill>
                <a:schemeClr val="accent3"/>
              </a:solidFill>
            </a:endParaRPr>
          </a:p>
        </p:txBody>
      </p:sp>
      <p:pic>
        <p:nvPicPr>
          <p:cNvPr id="511" name="Google Shape;511;p71"/>
          <p:cNvPicPr preferRelativeResize="0"/>
          <p:nvPr>
            <p:ph idx="7" type="pic"/>
          </p:nvPr>
        </p:nvPicPr>
        <p:blipFill rotWithShape="1">
          <a:blip r:embed="rId3">
            <a:alphaModFix/>
          </a:blip>
          <a:srcRect b="0" l="24474" r="24474" t="0"/>
          <a:stretch/>
        </p:blipFill>
        <p:spPr>
          <a:xfrm>
            <a:off x="7049625" y="523025"/>
            <a:ext cx="1305900" cy="1918500"/>
          </a:xfrm>
          <a:prstGeom prst="roundRect">
            <a:avLst>
              <a:gd fmla="val 16667" name="adj"/>
            </a:avLst>
          </a:prstGeom>
        </p:spPr>
      </p:pic>
      <p:pic>
        <p:nvPicPr>
          <p:cNvPr id="512" name="Google Shape;512;p71"/>
          <p:cNvPicPr preferRelativeResize="0"/>
          <p:nvPr>
            <p:ph idx="8" type="pic"/>
          </p:nvPr>
        </p:nvPicPr>
        <p:blipFill rotWithShape="1">
          <a:blip r:embed="rId4">
            <a:alphaModFix/>
          </a:blip>
          <a:srcRect b="0" l="27316" r="27316" t="0"/>
          <a:stretch/>
        </p:blipFill>
        <p:spPr>
          <a:xfrm>
            <a:off x="784775" y="522100"/>
            <a:ext cx="1305900" cy="1918500"/>
          </a:xfrm>
          <a:prstGeom prst="roundRect">
            <a:avLst>
              <a:gd fmla="val 16667" name="adj"/>
            </a:avLst>
          </a:prstGeom>
        </p:spPr>
      </p:pic>
      <p:pic>
        <p:nvPicPr>
          <p:cNvPr id="513" name="Google Shape;513;p71"/>
          <p:cNvPicPr preferRelativeResize="0"/>
          <p:nvPr>
            <p:ph idx="9" type="pic"/>
          </p:nvPr>
        </p:nvPicPr>
        <p:blipFill rotWithShape="1">
          <a:blip r:embed="rId5">
            <a:alphaModFix/>
          </a:blip>
          <a:srcRect b="0" l="27297" r="27297" t="0"/>
          <a:stretch/>
        </p:blipFill>
        <p:spPr>
          <a:xfrm>
            <a:off x="2343950" y="523500"/>
            <a:ext cx="1305900" cy="1918500"/>
          </a:xfrm>
          <a:prstGeom prst="roundRect">
            <a:avLst>
              <a:gd fmla="val 16667" name="adj"/>
            </a:avLst>
          </a:prstGeom>
        </p:spPr>
      </p:pic>
      <p:pic>
        <p:nvPicPr>
          <p:cNvPr id="514" name="Google Shape;514;p71"/>
          <p:cNvPicPr preferRelativeResize="0"/>
          <p:nvPr>
            <p:ph idx="13" type="pic"/>
          </p:nvPr>
        </p:nvPicPr>
        <p:blipFill rotWithShape="1">
          <a:blip r:embed="rId6">
            <a:alphaModFix/>
          </a:blip>
          <a:srcRect b="0" l="27316" r="27316" t="0"/>
          <a:stretch/>
        </p:blipFill>
        <p:spPr>
          <a:xfrm>
            <a:off x="3915213" y="523500"/>
            <a:ext cx="1305900" cy="1918500"/>
          </a:xfrm>
          <a:prstGeom prst="roundRect">
            <a:avLst>
              <a:gd fmla="val 16667" name="adj"/>
            </a:avLst>
          </a:prstGeom>
        </p:spPr>
      </p:pic>
      <p:pic>
        <p:nvPicPr>
          <p:cNvPr id="515" name="Google Shape;515;p71"/>
          <p:cNvPicPr preferRelativeResize="0"/>
          <p:nvPr>
            <p:ph idx="14" type="pic"/>
          </p:nvPr>
        </p:nvPicPr>
        <p:blipFill rotWithShape="1">
          <a:blip r:embed="rId7">
            <a:alphaModFix/>
          </a:blip>
          <a:srcRect b="0" l="30111" r="30111" t="0"/>
          <a:stretch/>
        </p:blipFill>
        <p:spPr>
          <a:xfrm>
            <a:off x="5490975" y="523500"/>
            <a:ext cx="1305900" cy="1918500"/>
          </a:xfrm>
          <a:prstGeom prst="roundRect">
            <a:avLst>
              <a:gd fmla="val 16667" name="adj"/>
            </a:avLst>
          </a:prstGeom>
        </p:spPr>
      </p:pic>
      <p:sp>
        <p:nvSpPr>
          <p:cNvPr id="516" name="Google Shape;516;p71"/>
          <p:cNvSpPr txBox="1"/>
          <p:nvPr>
            <p:ph idx="2" type="body"/>
          </p:nvPr>
        </p:nvSpPr>
        <p:spPr>
          <a:xfrm>
            <a:off x="780700" y="275802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Targeted Social Media Video Ads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ph idx="1" type="body"/>
          </p:nvPr>
        </p:nvSpPr>
        <p:spPr>
          <a:xfrm>
            <a:off x="79115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Personalized communication</a:t>
            </a:r>
            <a:endParaRPr>
              <a:solidFill>
                <a:schemeClr val="accent3"/>
              </a:solidFill>
            </a:endParaRPr>
          </a:p>
        </p:txBody>
      </p:sp>
      <p:sp>
        <p:nvSpPr>
          <p:cNvPr id="522" name="Google Shape;522;p72"/>
          <p:cNvSpPr txBox="1"/>
          <p:nvPr>
            <p:ph idx="2" type="body"/>
          </p:nvPr>
        </p:nvSpPr>
        <p:spPr>
          <a:xfrm>
            <a:off x="791150"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Tailor interactions to individual client needs and preferences.</a:t>
            </a:r>
            <a:endParaRPr/>
          </a:p>
        </p:txBody>
      </p:sp>
      <p:sp>
        <p:nvSpPr>
          <p:cNvPr id="523" name="Google Shape;523;p72"/>
          <p:cNvSpPr/>
          <p:nvPr>
            <p:ph idx="3" type="pic"/>
          </p:nvPr>
        </p:nvSpPr>
        <p:spPr>
          <a:xfrm>
            <a:off x="7049625" y="523025"/>
            <a:ext cx="1305900" cy="1918500"/>
          </a:xfrm>
          <a:prstGeom prst="roundRect">
            <a:avLst>
              <a:gd fmla="val 16667" name="adj"/>
            </a:avLst>
          </a:prstGeom>
        </p:spPr>
      </p:sp>
      <p:sp>
        <p:nvSpPr>
          <p:cNvPr id="524" name="Google Shape;524;p72"/>
          <p:cNvSpPr/>
          <p:nvPr>
            <p:ph idx="4" type="pic"/>
          </p:nvPr>
        </p:nvSpPr>
        <p:spPr>
          <a:xfrm>
            <a:off x="784775" y="522100"/>
            <a:ext cx="1305900" cy="1918500"/>
          </a:xfrm>
          <a:prstGeom prst="roundRect">
            <a:avLst>
              <a:gd fmla="val 16667" name="adj"/>
            </a:avLst>
          </a:prstGeom>
        </p:spPr>
      </p:sp>
      <p:sp>
        <p:nvSpPr>
          <p:cNvPr id="525" name="Google Shape;525;p72"/>
          <p:cNvSpPr/>
          <p:nvPr>
            <p:ph idx="5" type="pic"/>
          </p:nvPr>
        </p:nvSpPr>
        <p:spPr>
          <a:xfrm>
            <a:off x="2343950" y="523500"/>
            <a:ext cx="1305900" cy="1918500"/>
          </a:xfrm>
          <a:prstGeom prst="roundRect">
            <a:avLst>
              <a:gd fmla="val 16667" name="adj"/>
            </a:avLst>
          </a:prstGeom>
        </p:spPr>
      </p:sp>
      <p:sp>
        <p:nvSpPr>
          <p:cNvPr id="526" name="Google Shape;526;p72"/>
          <p:cNvSpPr/>
          <p:nvPr>
            <p:ph idx="6" type="pic"/>
          </p:nvPr>
        </p:nvSpPr>
        <p:spPr>
          <a:xfrm>
            <a:off x="3915213" y="523500"/>
            <a:ext cx="1305900" cy="1918500"/>
          </a:xfrm>
          <a:prstGeom prst="roundRect">
            <a:avLst>
              <a:gd fmla="val 16667" name="adj"/>
            </a:avLst>
          </a:prstGeom>
        </p:spPr>
      </p:sp>
      <p:sp>
        <p:nvSpPr>
          <p:cNvPr id="527" name="Google Shape;527;p72"/>
          <p:cNvSpPr/>
          <p:nvPr>
            <p:ph idx="7" type="pic"/>
          </p:nvPr>
        </p:nvSpPr>
        <p:spPr>
          <a:xfrm>
            <a:off x="5490975" y="523500"/>
            <a:ext cx="1305900" cy="1918500"/>
          </a:xfrm>
          <a:prstGeom prst="roundRect">
            <a:avLst>
              <a:gd fmla="val 16667" name="adj"/>
            </a:avLst>
          </a:prstGeom>
        </p:spPr>
      </p:sp>
      <p:sp>
        <p:nvSpPr>
          <p:cNvPr id="528" name="Google Shape;528;p72"/>
          <p:cNvSpPr txBox="1"/>
          <p:nvPr>
            <p:ph idx="8" type="body"/>
          </p:nvPr>
        </p:nvSpPr>
        <p:spPr>
          <a:xfrm>
            <a:off x="4246650" y="3212200"/>
            <a:ext cx="4695600" cy="1656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b="1" lang="en" sz="1000">
                <a:solidFill>
                  <a:schemeClr val="accent3"/>
                </a:solidFill>
              </a:rPr>
              <a:t>Recurring Revenue</a:t>
            </a:r>
            <a:r>
              <a:rPr b="1" lang="en" sz="1000"/>
              <a:t>:</a:t>
            </a:r>
            <a:r>
              <a:rPr lang="en" sz="1000"/>
              <a:t> Consistent students provide a stable income stream.</a:t>
            </a:r>
            <a:endParaRPr sz="1000"/>
          </a:p>
          <a:p>
            <a:pPr indent="0" lvl="0" marL="0" rtl="0" algn="l">
              <a:spcBef>
                <a:spcPts val="0"/>
              </a:spcBef>
              <a:spcAft>
                <a:spcPts val="0"/>
              </a:spcAft>
              <a:buClr>
                <a:schemeClr val="lt1"/>
              </a:buClr>
              <a:buSzPts val="1100"/>
              <a:buNone/>
            </a:pPr>
            <a:r>
              <a:rPr b="1" lang="en" sz="1000">
                <a:solidFill>
                  <a:schemeClr val="accent3"/>
                </a:solidFill>
              </a:rPr>
              <a:t>Word-of-Mouth Marketing</a:t>
            </a:r>
            <a:r>
              <a:rPr b="1" lang="en" sz="1000"/>
              <a:t>:</a:t>
            </a:r>
            <a:r>
              <a:rPr lang="en" sz="1000"/>
              <a:t> Satisfied clients are the best advocates, leading to new students.</a:t>
            </a:r>
            <a:endParaRPr sz="1000"/>
          </a:p>
          <a:p>
            <a:pPr indent="0" lvl="0" marL="0" rtl="0" algn="l">
              <a:spcBef>
                <a:spcPts val="0"/>
              </a:spcBef>
              <a:spcAft>
                <a:spcPts val="0"/>
              </a:spcAft>
              <a:buClr>
                <a:schemeClr val="lt1"/>
              </a:buClr>
              <a:buSzPts val="1100"/>
              <a:buNone/>
            </a:pPr>
            <a:r>
              <a:rPr b="1" lang="en" sz="1000">
                <a:solidFill>
                  <a:schemeClr val="accent3"/>
                </a:solidFill>
              </a:rPr>
              <a:t>Efficient Growth</a:t>
            </a:r>
            <a:r>
              <a:rPr b="1" lang="en" sz="1000"/>
              <a:t>:</a:t>
            </a:r>
            <a:r>
              <a:rPr lang="en" sz="1000"/>
              <a:t> Retaining existing clients is more cost-effective than acquiring new ones.</a:t>
            </a:r>
            <a:endParaRPr sz="1000"/>
          </a:p>
          <a:p>
            <a:pPr indent="0" lvl="0" marL="0" rtl="0" algn="l">
              <a:spcBef>
                <a:spcPts val="0"/>
              </a:spcBef>
              <a:spcAft>
                <a:spcPts val="0"/>
              </a:spcAft>
              <a:buClr>
                <a:schemeClr val="lt1"/>
              </a:buClr>
              <a:buSzPts val="1100"/>
              <a:buNone/>
            </a:pPr>
            <a:r>
              <a:rPr b="1" lang="en" sz="1000">
                <a:solidFill>
                  <a:schemeClr val="accent3"/>
                </a:solidFill>
              </a:rPr>
              <a:t>Deepened Learning</a:t>
            </a:r>
            <a:r>
              <a:rPr b="1" lang="en" sz="1000"/>
              <a:t>:</a:t>
            </a:r>
            <a:r>
              <a:rPr lang="en" sz="1000"/>
              <a:t> Extended engagement allows for greater student proficiency, reflecting positively on the company.</a:t>
            </a:r>
            <a:endParaRPr sz="1000"/>
          </a:p>
          <a:p>
            <a:pPr indent="0" lvl="0" marL="0" rtl="0" algn="l">
              <a:spcBef>
                <a:spcPts val="0"/>
              </a:spcBef>
              <a:spcAft>
                <a:spcPts val="0"/>
              </a:spcAft>
              <a:buClr>
                <a:schemeClr val="lt1"/>
              </a:buClr>
              <a:buSzPts val="1100"/>
              <a:buNone/>
            </a:pPr>
            <a:r>
              <a:rPr b="1" lang="en" sz="1000">
                <a:solidFill>
                  <a:schemeClr val="accent3"/>
                </a:solidFill>
              </a:rPr>
              <a:t>Community Building</a:t>
            </a:r>
            <a:r>
              <a:rPr b="1" lang="en" sz="1000"/>
              <a:t>:</a:t>
            </a:r>
            <a:r>
              <a:rPr lang="en" sz="1000"/>
              <a:t> Retained clients contribute to a strong, supportive learning community.</a:t>
            </a:r>
            <a:endParaRPr sz="1000"/>
          </a:p>
          <a:p>
            <a:pPr indent="0" lvl="0" marL="0" rtl="0" algn="l">
              <a:spcBef>
                <a:spcPts val="0"/>
              </a:spcBef>
              <a:spcAft>
                <a:spcPts val="0"/>
              </a:spcAft>
              <a:buClr>
                <a:schemeClr val="lt1"/>
              </a:buClr>
              <a:buSzPts val="1100"/>
              <a:buNone/>
            </a:pPr>
            <a:r>
              <a:t/>
            </a:r>
            <a:endParaRPr/>
          </a:p>
        </p:txBody>
      </p:sp>
      <p:sp>
        <p:nvSpPr>
          <p:cNvPr id="529" name="Google Shape;529;p72"/>
          <p:cNvSpPr txBox="1"/>
          <p:nvPr>
            <p:ph idx="9" type="subTitle"/>
          </p:nvPr>
        </p:nvSpPr>
        <p:spPr>
          <a:xfrm>
            <a:off x="1920050" y="3652850"/>
            <a:ext cx="2153700" cy="30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CLIENT RETENTION</a:t>
            </a:r>
            <a:endParaRPr>
              <a:solidFill>
                <a:schemeClr val="accent3"/>
              </a:solidFill>
            </a:endParaRPr>
          </a:p>
        </p:txBody>
      </p:sp>
      <p:sp>
        <p:nvSpPr>
          <p:cNvPr id="530" name="Google Shape;530;p72"/>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Consistent Value Delivery:</a:t>
            </a:r>
            <a:endParaRPr>
              <a:solidFill>
                <a:schemeClr val="accent3"/>
              </a:solidFill>
            </a:endParaRPr>
          </a:p>
        </p:txBody>
      </p:sp>
      <p:sp>
        <p:nvSpPr>
          <p:cNvPr id="531" name="Google Shape;531;p72"/>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Ensure high-quality service and exceed expectations consistently.</a:t>
            </a:r>
            <a:endParaRPr/>
          </a:p>
        </p:txBody>
      </p:sp>
      <p:sp>
        <p:nvSpPr>
          <p:cNvPr id="532" name="Google Shape;532;p72"/>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Proactive Engagement</a:t>
            </a:r>
            <a:endParaRPr>
              <a:solidFill>
                <a:schemeClr val="accent3"/>
              </a:solidFill>
            </a:endParaRPr>
          </a:p>
        </p:txBody>
      </p:sp>
      <p:sp>
        <p:nvSpPr>
          <p:cNvPr id="533" name="Google Shape;533;p72"/>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Reach out regularly with relevant updates and offers.</a:t>
            </a:r>
            <a:endParaRPr/>
          </a:p>
        </p:txBody>
      </p:sp>
      <p:sp>
        <p:nvSpPr>
          <p:cNvPr id="534" name="Google Shape;534;p72"/>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Feedback and Improvement</a:t>
            </a:r>
            <a:endParaRPr>
              <a:solidFill>
                <a:schemeClr val="accent3"/>
              </a:solidFill>
            </a:endParaRPr>
          </a:p>
        </p:txBody>
      </p:sp>
      <p:sp>
        <p:nvSpPr>
          <p:cNvPr id="535" name="Google Shape;535;p72"/>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Actively solicit client feedback and implement changes.</a:t>
            </a:r>
            <a:endParaRPr/>
          </a:p>
        </p:txBody>
      </p:sp>
      <p:sp>
        <p:nvSpPr>
          <p:cNvPr id="536" name="Google Shape;536;p72"/>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Build a Community</a:t>
            </a:r>
            <a:endParaRPr>
              <a:solidFill>
                <a:schemeClr val="accent3"/>
              </a:solidFill>
            </a:endParaRPr>
          </a:p>
        </p:txBody>
      </p:sp>
      <p:sp>
        <p:nvSpPr>
          <p:cNvPr id="537" name="Google Shape;537;p72"/>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Foster connections and create a sense of belonging.</a:t>
            </a:r>
            <a:endParaRPr/>
          </a:p>
        </p:txBody>
      </p:sp>
      <p:pic>
        <p:nvPicPr>
          <p:cNvPr id="538" name="Google Shape;538;p72"/>
          <p:cNvPicPr preferRelativeResize="0"/>
          <p:nvPr>
            <p:ph idx="3" type="pic"/>
          </p:nvPr>
        </p:nvPicPr>
        <p:blipFill rotWithShape="1">
          <a:blip r:embed="rId3">
            <a:alphaModFix/>
          </a:blip>
          <a:srcRect b="0" l="25166" r="25166" t="0"/>
          <a:stretch/>
        </p:blipFill>
        <p:spPr>
          <a:xfrm>
            <a:off x="7049625" y="523025"/>
            <a:ext cx="1305900" cy="1918500"/>
          </a:xfrm>
          <a:prstGeom prst="roundRect">
            <a:avLst>
              <a:gd fmla="val 16667" name="adj"/>
            </a:avLst>
          </a:prstGeom>
        </p:spPr>
      </p:pic>
      <p:pic>
        <p:nvPicPr>
          <p:cNvPr id="539" name="Google Shape;539;p72"/>
          <p:cNvPicPr preferRelativeResize="0"/>
          <p:nvPr>
            <p:ph idx="4" type="pic"/>
          </p:nvPr>
        </p:nvPicPr>
        <p:blipFill rotWithShape="1">
          <a:blip r:embed="rId4">
            <a:alphaModFix/>
          </a:blip>
          <a:srcRect b="0" l="27622" r="27622" t="0"/>
          <a:stretch/>
        </p:blipFill>
        <p:spPr>
          <a:xfrm>
            <a:off x="784775" y="522100"/>
            <a:ext cx="1305900" cy="1918500"/>
          </a:xfrm>
          <a:prstGeom prst="roundRect">
            <a:avLst>
              <a:gd fmla="val 16667" name="adj"/>
            </a:avLst>
          </a:prstGeom>
        </p:spPr>
      </p:pic>
      <p:pic>
        <p:nvPicPr>
          <p:cNvPr id="540" name="Google Shape;540;p72"/>
          <p:cNvPicPr preferRelativeResize="0"/>
          <p:nvPr>
            <p:ph idx="5" type="pic"/>
          </p:nvPr>
        </p:nvPicPr>
        <p:blipFill rotWithShape="1">
          <a:blip r:embed="rId5">
            <a:alphaModFix/>
          </a:blip>
          <a:srcRect b="0" l="27308" r="27313" t="0"/>
          <a:stretch/>
        </p:blipFill>
        <p:spPr>
          <a:xfrm>
            <a:off x="2343950" y="523500"/>
            <a:ext cx="1305900" cy="1918500"/>
          </a:xfrm>
          <a:prstGeom prst="roundRect">
            <a:avLst>
              <a:gd fmla="val 16667" name="adj"/>
            </a:avLst>
          </a:prstGeom>
        </p:spPr>
      </p:pic>
      <p:pic>
        <p:nvPicPr>
          <p:cNvPr id="541" name="Google Shape;541;p72"/>
          <p:cNvPicPr preferRelativeResize="0"/>
          <p:nvPr>
            <p:ph idx="6" type="pic"/>
          </p:nvPr>
        </p:nvPicPr>
        <p:blipFill rotWithShape="1">
          <a:blip r:embed="rId6">
            <a:alphaModFix/>
          </a:blip>
          <a:srcRect b="0" l="27316" r="27316" t="0"/>
          <a:stretch/>
        </p:blipFill>
        <p:spPr>
          <a:xfrm>
            <a:off x="3915213" y="523500"/>
            <a:ext cx="1305900" cy="1918500"/>
          </a:xfrm>
          <a:prstGeom prst="roundRect">
            <a:avLst>
              <a:gd fmla="val 16667" name="adj"/>
            </a:avLst>
          </a:prstGeom>
        </p:spPr>
      </p:pic>
      <p:pic>
        <p:nvPicPr>
          <p:cNvPr id="542" name="Google Shape;542;p72"/>
          <p:cNvPicPr preferRelativeResize="0"/>
          <p:nvPr>
            <p:ph idx="7" type="pic"/>
          </p:nvPr>
        </p:nvPicPr>
        <p:blipFill rotWithShape="1">
          <a:blip r:embed="rId7">
            <a:alphaModFix/>
          </a:blip>
          <a:srcRect b="0" l="27297" r="27297" t="0"/>
          <a:stretch/>
        </p:blipFill>
        <p:spPr>
          <a:xfrm>
            <a:off x="5490975" y="523500"/>
            <a:ext cx="1305900" cy="1918500"/>
          </a:xfrm>
          <a:prstGeom prst="roundRect">
            <a:avLst>
              <a:gd fmla="val 16667" name="adj"/>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3"/>
          <p:cNvSpPr txBox="1"/>
          <p:nvPr>
            <p:ph type="title"/>
          </p:nvPr>
        </p:nvSpPr>
        <p:spPr>
          <a:xfrm>
            <a:off x="697350" y="3048150"/>
            <a:ext cx="7749300" cy="9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ADVERTISING</a:t>
            </a:r>
            <a:endParaRPr>
              <a:latin typeface="Barlow Medium"/>
              <a:ea typeface="Barlow Medium"/>
              <a:cs typeface="Barlow Medium"/>
              <a:sym typeface="Barlow Medium"/>
            </a:endParaRPr>
          </a:p>
        </p:txBody>
      </p:sp>
      <p:sp>
        <p:nvSpPr>
          <p:cNvPr id="548" name="Google Shape;548;p73"/>
          <p:cNvSpPr txBox="1"/>
          <p:nvPr>
            <p:ph idx="2" type="title"/>
          </p:nvPr>
        </p:nvSpPr>
        <p:spPr>
          <a:xfrm>
            <a:off x="3278250" y="1194450"/>
            <a:ext cx="2587500" cy="18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2" name="Shape 552"/>
        <p:cNvGrpSpPr/>
        <p:nvPr/>
      </p:nvGrpSpPr>
      <p:grpSpPr>
        <a:xfrm>
          <a:off x="0" y="0"/>
          <a:ext cx="0" cy="0"/>
          <a:chOff x="0" y="0"/>
          <a:chExt cx="0" cy="0"/>
        </a:xfrm>
      </p:grpSpPr>
      <p:sp>
        <p:nvSpPr>
          <p:cNvPr id="553" name="Google Shape;553;p74"/>
          <p:cNvSpPr txBox="1"/>
          <p:nvPr>
            <p:ph type="title"/>
          </p:nvPr>
        </p:nvSpPr>
        <p:spPr>
          <a:xfrm>
            <a:off x="725175" y="1013700"/>
            <a:ext cx="4397400" cy="18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accent3"/>
                </a:solidFill>
                <a:latin typeface="Barlow Medium"/>
                <a:ea typeface="Barlow Medium"/>
                <a:cs typeface="Barlow Medium"/>
                <a:sym typeface="Barlow Medium"/>
              </a:rPr>
              <a:t>“</a:t>
            </a:r>
            <a:r>
              <a:rPr lang="en" sz="2700">
                <a:solidFill>
                  <a:schemeClr val="accent3"/>
                </a:solidFill>
                <a:latin typeface="Barlow Medium"/>
                <a:ea typeface="Barlow Medium"/>
                <a:cs typeface="Barlow Medium"/>
                <a:sym typeface="Barlow Medium"/>
              </a:rPr>
              <a:t>Creative without strategy is called 'art.' Creative with strategy is called 'advertising.”</a:t>
            </a:r>
            <a:endParaRPr sz="2700">
              <a:solidFill>
                <a:schemeClr val="accent3"/>
              </a:solidFill>
              <a:latin typeface="Barlow Medium"/>
              <a:ea typeface="Barlow Medium"/>
              <a:cs typeface="Barlow Medium"/>
              <a:sym typeface="Barlow Medium"/>
            </a:endParaRPr>
          </a:p>
        </p:txBody>
      </p:sp>
      <p:sp>
        <p:nvSpPr>
          <p:cNvPr id="554" name="Google Shape;554;p74"/>
          <p:cNvSpPr txBox="1"/>
          <p:nvPr>
            <p:ph idx="1" type="body"/>
          </p:nvPr>
        </p:nvSpPr>
        <p:spPr>
          <a:xfrm>
            <a:off x="1431350" y="3163275"/>
            <a:ext cx="3625500" cy="762900"/>
          </a:xfrm>
          <a:prstGeom prst="rect">
            <a:avLst/>
          </a:prstGeom>
        </p:spPr>
        <p:txBody>
          <a:bodyPr anchorCtr="0" anchor="b" bIns="91425" lIns="91425" spcFirstLastPara="1" rIns="91425" wrap="square" tIns="91425">
            <a:noAutofit/>
          </a:bodyPr>
          <a:lstStyle/>
          <a:p>
            <a:pPr indent="-400050" lvl="0" marL="457200" rtl="0" algn="l">
              <a:spcBef>
                <a:spcPts val="0"/>
              </a:spcBef>
              <a:spcAft>
                <a:spcPts val="0"/>
              </a:spcAft>
              <a:buSzPts val="2700"/>
              <a:buFont typeface="Hepta Slab Medium"/>
              <a:buChar char="-"/>
            </a:pPr>
            <a:r>
              <a:rPr lang="en" sz="2700">
                <a:latin typeface="Hepta Slab Medium"/>
                <a:ea typeface="Hepta Slab Medium"/>
                <a:cs typeface="Hepta Slab Medium"/>
                <a:sym typeface="Hepta Slab Medium"/>
              </a:rPr>
              <a:t>Jef I. Richards.</a:t>
            </a:r>
            <a:endParaRPr sz="200">
              <a:latin typeface="Hepta Slab Medium"/>
              <a:ea typeface="Hepta Slab Medium"/>
              <a:cs typeface="Hepta Slab Medium"/>
              <a:sym typeface="Hepta Slab Medium"/>
            </a:endParaRPr>
          </a:p>
        </p:txBody>
      </p:sp>
      <p:pic>
        <p:nvPicPr>
          <p:cNvPr id="555" name="Google Shape;555;p74"/>
          <p:cNvPicPr preferRelativeResize="0"/>
          <p:nvPr>
            <p:ph idx="2" type="pic"/>
          </p:nvPr>
        </p:nvPicPr>
        <p:blipFill rotWithShape="1">
          <a:blip r:embed="rId3">
            <a:alphaModFix/>
          </a:blip>
          <a:srcRect b="4685" l="0" r="0" t="4685"/>
          <a:stretch/>
        </p:blipFill>
        <p:spPr>
          <a:xfrm>
            <a:off x="5122600" y="1013700"/>
            <a:ext cx="3213900" cy="29127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9" name="Shape 559"/>
        <p:cNvGrpSpPr/>
        <p:nvPr/>
      </p:nvGrpSpPr>
      <p:grpSpPr>
        <a:xfrm>
          <a:off x="0" y="0"/>
          <a:ext cx="0" cy="0"/>
          <a:chOff x="0" y="0"/>
          <a:chExt cx="0" cy="0"/>
        </a:xfrm>
      </p:grpSpPr>
      <p:sp>
        <p:nvSpPr>
          <p:cNvPr id="560" name="Google Shape;560;p7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Average revenue</a:t>
            </a:r>
            <a:endParaRPr>
              <a:solidFill>
                <a:schemeClr val="accent3"/>
              </a:solidFill>
            </a:endParaRPr>
          </a:p>
        </p:txBody>
      </p:sp>
      <p:sp>
        <p:nvSpPr>
          <p:cNvPr id="561" name="Google Shape;561;p7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$640</a:t>
            </a:r>
            <a:endParaRPr/>
          </a:p>
        </p:txBody>
      </p:sp>
      <p:sp>
        <p:nvSpPr>
          <p:cNvPr id="562" name="Google Shape;562;p7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solidFill>
                  <a:schemeClr val="accent3"/>
                </a:solidFill>
              </a:rPr>
              <a:t>Average revenue</a:t>
            </a:r>
            <a:endParaRPr>
              <a:solidFill>
                <a:schemeClr val="accent3"/>
              </a:solidFill>
            </a:endParaRPr>
          </a:p>
          <a:p>
            <a:pPr indent="0" lvl="0" marL="0" rtl="0" algn="l">
              <a:spcBef>
                <a:spcPts val="0"/>
              </a:spcBef>
              <a:spcAft>
                <a:spcPts val="0"/>
              </a:spcAft>
              <a:buNone/>
            </a:pPr>
            <a:r>
              <a:t/>
            </a:r>
            <a:endParaRPr/>
          </a:p>
        </p:txBody>
      </p:sp>
      <p:sp>
        <p:nvSpPr>
          <p:cNvPr id="563" name="Google Shape;563;p7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$1,450</a:t>
            </a:r>
            <a:endParaRPr/>
          </a:p>
        </p:txBody>
      </p:sp>
      <p:sp>
        <p:nvSpPr>
          <p:cNvPr id="564" name="Google Shape;564;p75"/>
          <p:cNvSpPr/>
          <p:nvPr>
            <p:ph idx="5" type="pic"/>
          </p:nvPr>
        </p:nvSpPr>
        <p:spPr>
          <a:xfrm>
            <a:off x="7049625" y="1588125"/>
            <a:ext cx="1305900" cy="1918500"/>
          </a:xfrm>
          <a:prstGeom prst="roundRect">
            <a:avLst>
              <a:gd fmla="val 16667" name="adj"/>
            </a:avLst>
          </a:prstGeom>
        </p:spPr>
      </p:sp>
      <p:sp>
        <p:nvSpPr>
          <p:cNvPr id="565" name="Google Shape;565;p75"/>
          <p:cNvSpPr/>
          <p:nvPr>
            <p:ph idx="6" type="pic"/>
          </p:nvPr>
        </p:nvSpPr>
        <p:spPr>
          <a:xfrm>
            <a:off x="3915213" y="1588600"/>
            <a:ext cx="1305900" cy="1918500"/>
          </a:xfrm>
          <a:prstGeom prst="roundRect">
            <a:avLst>
              <a:gd fmla="val 16667" name="adj"/>
            </a:avLst>
          </a:prstGeom>
        </p:spPr>
      </p:sp>
      <p:sp>
        <p:nvSpPr>
          <p:cNvPr id="566" name="Google Shape;566;p75"/>
          <p:cNvSpPr/>
          <p:nvPr>
            <p:ph idx="7" type="pic"/>
          </p:nvPr>
        </p:nvSpPr>
        <p:spPr>
          <a:xfrm>
            <a:off x="5490975" y="1588600"/>
            <a:ext cx="1305900" cy="1918500"/>
          </a:xfrm>
          <a:prstGeom prst="roundRect">
            <a:avLst>
              <a:gd fmla="val 16667" name="adj"/>
            </a:avLst>
          </a:prstGeom>
        </p:spPr>
      </p:sp>
      <p:sp>
        <p:nvSpPr>
          <p:cNvPr id="567" name="Google Shape;567;p75"/>
          <p:cNvSpPr txBox="1"/>
          <p:nvPr>
            <p:ph idx="8" type="subTitle"/>
          </p:nvPr>
        </p:nvSpPr>
        <p:spPr>
          <a:xfrm>
            <a:off x="3981725" y="1034575"/>
            <a:ext cx="1307100" cy="55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chemeClr val="accent3"/>
                </a:solidFill>
              </a:rPr>
              <a:t>February</a:t>
            </a:r>
            <a:endParaRPr sz="1900">
              <a:solidFill>
                <a:schemeClr val="accent3"/>
              </a:solidFill>
            </a:endParaRPr>
          </a:p>
        </p:txBody>
      </p:sp>
      <p:sp>
        <p:nvSpPr>
          <p:cNvPr id="568" name="Google Shape;568;p75"/>
          <p:cNvSpPr txBox="1"/>
          <p:nvPr>
            <p:ph idx="9" type="subTitle"/>
          </p:nvPr>
        </p:nvSpPr>
        <p:spPr>
          <a:xfrm>
            <a:off x="5838700" y="1034575"/>
            <a:ext cx="1307100" cy="55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chemeClr val="accent3"/>
                </a:solidFill>
              </a:rPr>
              <a:t>May</a:t>
            </a:r>
            <a:endParaRPr sz="2400">
              <a:solidFill>
                <a:schemeClr val="accent3"/>
              </a:solidFill>
            </a:endParaRPr>
          </a:p>
        </p:txBody>
      </p:sp>
      <p:sp>
        <p:nvSpPr>
          <p:cNvPr id="569" name="Google Shape;569;p75"/>
          <p:cNvSpPr txBox="1"/>
          <p:nvPr>
            <p:ph idx="13" type="subTitle"/>
          </p:nvPr>
        </p:nvSpPr>
        <p:spPr>
          <a:xfrm>
            <a:off x="6999550" y="1034575"/>
            <a:ext cx="1538100" cy="55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chemeClr val="accent3"/>
                </a:solidFill>
              </a:rPr>
              <a:t>September</a:t>
            </a:r>
            <a:endParaRPr sz="2400">
              <a:solidFill>
                <a:schemeClr val="accent3"/>
              </a:solidFill>
            </a:endParaRPr>
          </a:p>
        </p:txBody>
      </p:sp>
      <p:sp>
        <p:nvSpPr>
          <p:cNvPr id="570" name="Google Shape;570;p7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When to Advertise</a:t>
            </a:r>
            <a:endParaRPr>
              <a:solidFill>
                <a:schemeClr val="accent3"/>
              </a:solidFill>
            </a:endParaRPr>
          </a:p>
        </p:txBody>
      </p:sp>
      <p:sp>
        <p:nvSpPr>
          <p:cNvPr id="571" name="Google Shape;571;p7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Average revenue</a:t>
            </a:r>
            <a:endParaRPr>
              <a:solidFill>
                <a:schemeClr val="accent3"/>
              </a:solidFill>
            </a:endParaRPr>
          </a:p>
        </p:txBody>
      </p:sp>
      <p:sp>
        <p:nvSpPr>
          <p:cNvPr id="572" name="Google Shape;572;p7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$440</a:t>
            </a:r>
            <a:endParaRPr/>
          </a:p>
        </p:txBody>
      </p:sp>
      <p:pic>
        <p:nvPicPr>
          <p:cNvPr id="573" name="Google Shape;573;p75"/>
          <p:cNvPicPr preferRelativeResize="0"/>
          <p:nvPr>
            <p:ph idx="5" type="pic"/>
          </p:nvPr>
        </p:nvPicPr>
        <p:blipFill rotWithShape="1">
          <a:blip r:embed="rId3">
            <a:alphaModFix/>
          </a:blip>
          <a:srcRect b="0" l="25986" r="25986" t="0"/>
          <a:stretch/>
        </p:blipFill>
        <p:spPr>
          <a:xfrm>
            <a:off x="7049625" y="1588125"/>
            <a:ext cx="1305900" cy="1918500"/>
          </a:xfrm>
          <a:prstGeom prst="roundRect">
            <a:avLst>
              <a:gd fmla="val 16667" name="adj"/>
            </a:avLst>
          </a:prstGeom>
        </p:spPr>
      </p:pic>
      <p:pic>
        <p:nvPicPr>
          <p:cNvPr id="574" name="Google Shape;574;p75"/>
          <p:cNvPicPr preferRelativeResize="0"/>
          <p:nvPr>
            <p:ph idx="6" type="pic"/>
          </p:nvPr>
        </p:nvPicPr>
        <p:blipFill rotWithShape="1">
          <a:blip r:embed="rId4">
            <a:alphaModFix/>
          </a:blip>
          <a:srcRect b="0" l="27410" r="27410" t="0"/>
          <a:stretch/>
        </p:blipFill>
        <p:spPr>
          <a:xfrm>
            <a:off x="3915213" y="1588600"/>
            <a:ext cx="1305900" cy="1918500"/>
          </a:xfrm>
          <a:prstGeom prst="roundRect">
            <a:avLst>
              <a:gd fmla="val 16667" name="adj"/>
            </a:avLst>
          </a:prstGeom>
        </p:spPr>
      </p:pic>
      <p:pic>
        <p:nvPicPr>
          <p:cNvPr id="575" name="Google Shape;575;p75"/>
          <p:cNvPicPr preferRelativeResize="0"/>
          <p:nvPr>
            <p:ph idx="7" type="pic"/>
          </p:nvPr>
        </p:nvPicPr>
        <p:blipFill rotWithShape="1">
          <a:blip r:embed="rId5">
            <a:alphaModFix/>
          </a:blip>
          <a:srcRect b="0" l="22830" r="22824" t="0"/>
          <a:stretch/>
        </p:blipFill>
        <p:spPr>
          <a:xfrm>
            <a:off x="5490975" y="1588600"/>
            <a:ext cx="1305900" cy="1918500"/>
          </a:xfrm>
          <a:prstGeom prst="roundRect">
            <a:avLst>
              <a:gd fmla="val 16667"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79" name="Shape 579"/>
        <p:cNvGrpSpPr/>
        <p:nvPr/>
      </p:nvGrpSpPr>
      <p:grpSpPr>
        <a:xfrm>
          <a:off x="0" y="0"/>
          <a:ext cx="0" cy="0"/>
          <a:chOff x="0" y="0"/>
          <a:chExt cx="0" cy="0"/>
        </a:xfrm>
      </p:grpSpPr>
      <p:sp>
        <p:nvSpPr>
          <p:cNvPr id="580" name="Google Shape;580;p76"/>
          <p:cNvSpPr txBox="1"/>
          <p:nvPr>
            <p:ph idx="1" type="body"/>
          </p:nvPr>
        </p:nvSpPr>
        <p:spPr>
          <a:xfrm>
            <a:off x="3030750" y="429025"/>
            <a:ext cx="4928400" cy="505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This ribbon chart reveals our prime advertising periods. February, May, and September consistently demonstrate the highest engagement, indicating optimal times to maximize our outreach efforts.</a:t>
            </a:r>
            <a:endParaRPr/>
          </a:p>
        </p:txBody>
      </p:sp>
      <p:sp>
        <p:nvSpPr>
          <p:cNvPr id="581" name="Google Shape;581;p76"/>
          <p:cNvSpPr txBox="1"/>
          <p:nvPr>
            <p:ph idx="2" type="body"/>
          </p:nvPr>
        </p:nvSpPr>
        <p:spPr>
          <a:xfrm>
            <a:off x="681254" y="429019"/>
            <a:ext cx="2278800" cy="19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Here is why</a:t>
            </a:r>
            <a:endParaRPr>
              <a:solidFill>
                <a:schemeClr val="accent3"/>
              </a:solidFill>
            </a:endParaRPr>
          </a:p>
        </p:txBody>
      </p:sp>
      <p:sp>
        <p:nvSpPr>
          <p:cNvPr id="582" name="Google Shape;582;p7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3" name="Google Shape;583;p76"/>
          <p:cNvPicPr preferRelativeResize="0"/>
          <p:nvPr/>
        </p:nvPicPr>
        <p:blipFill>
          <a:blip r:embed="rId3">
            <a:alphaModFix/>
          </a:blip>
          <a:stretch>
            <a:fillRect/>
          </a:stretch>
        </p:blipFill>
        <p:spPr>
          <a:xfrm>
            <a:off x="1102187" y="1019475"/>
            <a:ext cx="6939625" cy="3826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7"/>
          <p:cNvSpPr txBox="1"/>
          <p:nvPr>
            <p:ph type="title"/>
          </p:nvPr>
        </p:nvSpPr>
        <p:spPr>
          <a:xfrm>
            <a:off x="697350" y="3048150"/>
            <a:ext cx="7749300" cy="9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FUTURE PROJECTS</a:t>
            </a:r>
            <a:endParaRPr>
              <a:latin typeface="Barlow Medium"/>
              <a:ea typeface="Barlow Medium"/>
              <a:cs typeface="Barlow Medium"/>
              <a:sym typeface="Barlow Medium"/>
            </a:endParaRPr>
          </a:p>
        </p:txBody>
      </p:sp>
      <p:sp>
        <p:nvSpPr>
          <p:cNvPr id="589" name="Google Shape;589;p77"/>
          <p:cNvSpPr txBox="1"/>
          <p:nvPr>
            <p:ph idx="2" type="title"/>
          </p:nvPr>
        </p:nvSpPr>
        <p:spPr>
          <a:xfrm>
            <a:off x="3278250" y="1194450"/>
            <a:ext cx="2587500" cy="18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Medium"/>
                <a:ea typeface="Barlow Medium"/>
                <a:cs typeface="Barlow Medium"/>
                <a:sym typeface="Barlow Medium"/>
              </a:rPr>
              <a:t>AGENDA</a:t>
            </a:r>
            <a:endParaRPr>
              <a:latin typeface="Barlow Medium"/>
              <a:ea typeface="Barlow Medium"/>
              <a:cs typeface="Barlow Medium"/>
              <a:sym typeface="Barlow Medium"/>
            </a:endParaRPr>
          </a:p>
        </p:txBody>
      </p:sp>
      <p:sp>
        <p:nvSpPr>
          <p:cNvPr id="388" name="Google Shape;388;p60"/>
          <p:cNvSpPr txBox="1"/>
          <p:nvPr>
            <p:ph idx="2" type="body"/>
          </p:nvPr>
        </p:nvSpPr>
        <p:spPr>
          <a:xfrm>
            <a:off x="787297"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89" name="Google Shape;389;p60"/>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390" name="Google Shape;390;p60"/>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a:p>
            <a:pPr indent="0" lvl="0" marL="0" rtl="0" algn="l">
              <a:spcBef>
                <a:spcPts val="0"/>
              </a:spcBef>
              <a:spcAft>
                <a:spcPts val="0"/>
              </a:spcAft>
              <a:buNone/>
            </a:pPr>
            <a:r>
              <a:rPr lang="en"/>
              <a:t>Data cleaning</a:t>
            </a:r>
            <a:endParaRPr/>
          </a:p>
          <a:p>
            <a:pPr indent="0" lvl="0" marL="0" rtl="0" algn="l">
              <a:spcBef>
                <a:spcPts val="0"/>
              </a:spcBef>
              <a:spcAft>
                <a:spcPts val="0"/>
              </a:spcAft>
              <a:buNone/>
            </a:pPr>
            <a:r>
              <a:rPr lang="en"/>
              <a:t>Data validation</a:t>
            </a:r>
            <a:endParaRPr/>
          </a:p>
        </p:txBody>
      </p:sp>
      <p:sp>
        <p:nvSpPr>
          <p:cNvPr id="391" name="Google Shape;391;p60"/>
          <p:cNvSpPr txBox="1"/>
          <p:nvPr>
            <p:ph idx="5" type="body"/>
          </p:nvPr>
        </p:nvSpPr>
        <p:spPr>
          <a:xfrm>
            <a:off x="787297"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392" name="Google Shape;392;p60"/>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map</a:t>
            </a:r>
            <a:endParaRPr/>
          </a:p>
        </p:txBody>
      </p:sp>
      <p:sp>
        <p:nvSpPr>
          <p:cNvPr id="393" name="Google Shape;393;p60"/>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size</a:t>
            </a:r>
            <a:endParaRPr/>
          </a:p>
          <a:p>
            <a:pPr indent="0" lvl="0" marL="0" rtl="0" algn="l">
              <a:spcBef>
                <a:spcPts val="0"/>
              </a:spcBef>
              <a:spcAft>
                <a:spcPts val="0"/>
              </a:spcAft>
              <a:buNone/>
            </a:pPr>
            <a:r>
              <a:rPr lang="en"/>
              <a:t>Active clients</a:t>
            </a:r>
            <a:endParaRPr/>
          </a:p>
          <a:p>
            <a:pPr indent="0" lvl="0" marL="0" rtl="0" algn="l">
              <a:spcBef>
                <a:spcPts val="0"/>
              </a:spcBef>
              <a:spcAft>
                <a:spcPts val="0"/>
              </a:spcAft>
              <a:buNone/>
            </a:pPr>
            <a:r>
              <a:rPr lang="en"/>
              <a:t>Current cost of business</a:t>
            </a:r>
            <a:endParaRPr/>
          </a:p>
        </p:txBody>
      </p:sp>
      <p:sp>
        <p:nvSpPr>
          <p:cNvPr id="394" name="Google Shape;394;p60"/>
          <p:cNvSpPr txBox="1"/>
          <p:nvPr>
            <p:ph idx="8" type="body"/>
          </p:nvPr>
        </p:nvSpPr>
        <p:spPr>
          <a:xfrm>
            <a:off x="787297" y="3219093"/>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95" name="Google Shape;395;p60"/>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ideas</a:t>
            </a:r>
            <a:endParaRPr/>
          </a:p>
        </p:txBody>
      </p:sp>
      <p:sp>
        <p:nvSpPr>
          <p:cNvPr id="396" name="Google Shape;396;p60"/>
          <p:cNvSpPr txBox="1"/>
          <p:nvPr>
            <p:ph idx="13" type="body"/>
          </p:nvPr>
        </p:nvSpPr>
        <p:spPr>
          <a:xfrm>
            <a:off x="2285801" y="3464600"/>
            <a:ext cx="24252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endParaRPr/>
          </a:p>
          <a:p>
            <a:pPr indent="0" lvl="0" marL="0" rtl="0" algn="l">
              <a:spcBef>
                <a:spcPts val="0"/>
              </a:spcBef>
              <a:spcAft>
                <a:spcPts val="0"/>
              </a:spcAft>
              <a:buNone/>
            </a:pPr>
            <a:r>
              <a:rPr lang="en"/>
              <a:t>Ideas</a:t>
            </a:r>
            <a:endParaRPr/>
          </a:p>
          <a:p>
            <a:pPr indent="0" lvl="0" marL="0" rtl="0" algn="l">
              <a:spcBef>
                <a:spcPts val="0"/>
              </a:spcBef>
              <a:spcAft>
                <a:spcPts val="0"/>
              </a:spcAft>
              <a:buNone/>
            </a:pPr>
            <a:r>
              <a:rPr lang="en"/>
              <a:t>Client Retention</a:t>
            </a:r>
            <a:endParaRPr/>
          </a:p>
        </p:txBody>
      </p:sp>
      <p:sp>
        <p:nvSpPr>
          <p:cNvPr id="397" name="Google Shape;397;p60"/>
          <p:cNvSpPr txBox="1"/>
          <p:nvPr>
            <p:ph idx="14" type="body"/>
          </p:nvPr>
        </p:nvSpPr>
        <p:spPr>
          <a:xfrm>
            <a:off x="4822781"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98" name="Google Shape;398;p60"/>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a:t>
            </a:r>
            <a:endParaRPr/>
          </a:p>
        </p:txBody>
      </p:sp>
      <p:sp>
        <p:nvSpPr>
          <p:cNvPr id="399" name="Google Shape;399;p60"/>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Famous </a:t>
            </a:r>
            <a:r>
              <a:rPr lang="en"/>
              <a:t>quote</a:t>
            </a:r>
            <a:endParaRPr/>
          </a:p>
          <a:p>
            <a:pPr indent="0" lvl="0" marL="0" rtl="0" algn="l">
              <a:spcBef>
                <a:spcPts val="0"/>
              </a:spcBef>
              <a:spcAft>
                <a:spcPts val="0"/>
              </a:spcAft>
              <a:buNone/>
            </a:pPr>
            <a:r>
              <a:rPr lang="en"/>
              <a:t>When to advertise</a:t>
            </a:r>
            <a:endParaRPr/>
          </a:p>
          <a:p>
            <a:pPr indent="0" lvl="0" marL="0" rtl="0" algn="l">
              <a:spcBef>
                <a:spcPts val="0"/>
              </a:spcBef>
              <a:spcAft>
                <a:spcPts val="0"/>
              </a:spcAft>
              <a:buNone/>
            </a:pPr>
            <a:r>
              <a:rPr lang="en"/>
              <a:t>Why to advertise</a:t>
            </a:r>
            <a:endParaRPr/>
          </a:p>
          <a:p>
            <a:pPr indent="0" lvl="0" marL="0" rtl="0" algn="l">
              <a:spcBef>
                <a:spcPts val="0"/>
              </a:spcBef>
              <a:spcAft>
                <a:spcPts val="0"/>
              </a:spcAft>
              <a:buNone/>
            </a:pPr>
            <a:r>
              <a:t/>
            </a:r>
            <a:endParaRPr/>
          </a:p>
        </p:txBody>
      </p:sp>
      <p:sp>
        <p:nvSpPr>
          <p:cNvPr id="400" name="Google Shape;400;p60"/>
          <p:cNvSpPr txBox="1"/>
          <p:nvPr>
            <p:ph idx="17" type="body"/>
          </p:nvPr>
        </p:nvSpPr>
        <p:spPr>
          <a:xfrm>
            <a:off x="4822781"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401" name="Google Shape;401;p60"/>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a:t>
            </a:r>
            <a:r>
              <a:rPr lang="en"/>
              <a:t> projects</a:t>
            </a:r>
            <a:endParaRPr/>
          </a:p>
        </p:txBody>
      </p:sp>
      <p:sp>
        <p:nvSpPr>
          <p:cNvPr id="402" name="Google Shape;402;p60"/>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courses</a:t>
            </a:r>
            <a:endParaRPr/>
          </a:p>
          <a:p>
            <a:pPr indent="0" lvl="0" marL="0" rtl="0" algn="l">
              <a:spcBef>
                <a:spcPts val="0"/>
              </a:spcBef>
              <a:spcAft>
                <a:spcPts val="0"/>
              </a:spcAft>
              <a:buNone/>
            </a:pPr>
            <a:r>
              <a:rPr lang="en"/>
              <a:t>Closing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8"/>
          <p:cNvSpPr txBox="1"/>
          <p:nvPr>
            <p:ph idx="1" type="subTitle"/>
          </p:nvPr>
        </p:nvSpPr>
        <p:spPr>
          <a:xfrm>
            <a:off x="791150" y="522625"/>
            <a:ext cx="5115300" cy="75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t>ONLINE COURSES</a:t>
            </a:r>
            <a:endParaRPr sz="2900"/>
          </a:p>
        </p:txBody>
      </p:sp>
      <p:sp>
        <p:nvSpPr>
          <p:cNvPr id="595" name="Google Shape;595;p78"/>
          <p:cNvSpPr txBox="1"/>
          <p:nvPr/>
        </p:nvSpPr>
        <p:spPr>
          <a:xfrm>
            <a:off x="912325" y="2804450"/>
            <a:ext cx="35469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Continuing the online course creation mentorship with Evergreen is vital for building passive income and ensuring the company's future success.</a:t>
            </a:r>
            <a:endParaRPr sz="15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p:txBody>
      </p:sp>
      <p:pic>
        <p:nvPicPr>
          <p:cNvPr id="596" name="Google Shape;596;p78"/>
          <p:cNvPicPr preferRelativeResize="0"/>
          <p:nvPr>
            <p:ph idx="2" type="pic"/>
          </p:nvPr>
        </p:nvPicPr>
        <p:blipFill rotWithShape="1">
          <a:blip r:embed="rId3">
            <a:alphaModFix/>
          </a:blip>
          <a:srcRect b="0" l="17619" r="17626" t="0"/>
          <a:stretch/>
        </p:blipFill>
        <p:spPr>
          <a:xfrm>
            <a:off x="4986201" y="1690850"/>
            <a:ext cx="3893100" cy="3399000"/>
          </a:xfrm>
          <a:prstGeom prst="roundRect">
            <a:avLst>
              <a:gd fmla="val 27594"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00" name="Shape 600"/>
        <p:cNvGrpSpPr/>
        <p:nvPr/>
      </p:nvGrpSpPr>
      <p:grpSpPr>
        <a:xfrm>
          <a:off x="0" y="0"/>
          <a:ext cx="0" cy="0"/>
          <a:chOff x="0" y="0"/>
          <a:chExt cx="0" cy="0"/>
        </a:xfrm>
      </p:grpSpPr>
      <p:sp>
        <p:nvSpPr>
          <p:cNvPr id="601" name="Google Shape;601;p79"/>
          <p:cNvSpPr txBox="1"/>
          <p:nvPr>
            <p:ph idx="1" type="body"/>
          </p:nvPr>
        </p:nvSpPr>
        <p:spPr>
          <a:xfrm>
            <a:off x="569725" y="652775"/>
            <a:ext cx="3299700" cy="39678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lt1"/>
              </a:buClr>
              <a:buSzPts val="1100"/>
              <a:buNone/>
            </a:pPr>
            <a:r>
              <a:rPr lang="en" sz="1400"/>
              <a:t>This presentation provided a comprehensive overview of Pinedo Spanish LLC's performance and strategic direction. We explored key data points, including </a:t>
            </a:r>
            <a:r>
              <a:rPr lang="en" sz="1400">
                <a:solidFill>
                  <a:schemeClr val="accent3"/>
                </a:solidFill>
              </a:rPr>
              <a:t>client activity</a:t>
            </a:r>
            <a:r>
              <a:rPr lang="en" sz="1400"/>
              <a:t>, </a:t>
            </a:r>
            <a:r>
              <a:rPr lang="en" sz="1400">
                <a:solidFill>
                  <a:schemeClr val="accent3"/>
                </a:solidFill>
              </a:rPr>
              <a:t>revenue fluctuations</a:t>
            </a:r>
            <a:r>
              <a:rPr lang="en" sz="1400"/>
              <a:t>, and a</a:t>
            </a:r>
            <a:r>
              <a:rPr lang="en" sz="1400">
                <a:solidFill>
                  <a:schemeClr val="accent3"/>
                </a:solidFill>
              </a:rPr>
              <a:t>dvertising effectiveness</a:t>
            </a:r>
            <a:r>
              <a:rPr lang="en" sz="1400"/>
              <a:t>, all visualized through insightful Power BI dashboards.</a:t>
            </a:r>
            <a:endParaRPr sz="1400"/>
          </a:p>
          <a:p>
            <a:pPr indent="0" lvl="0" marL="0" rtl="0" algn="r">
              <a:spcBef>
                <a:spcPts val="0"/>
              </a:spcBef>
              <a:spcAft>
                <a:spcPts val="0"/>
              </a:spcAft>
              <a:buClr>
                <a:schemeClr val="lt1"/>
              </a:buClr>
              <a:buSzPts val="1100"/>
              <a:buNone/>
            </a:pPr>
            <a:r>
              <a:t/>
            </a:r>
            <a:endParaRPr sz="1400"/>
          </a:p>
          <a:p>
            <a:pPr indent="0" lvl="0" marL="0" rtl="0" algn="r">
              <a:spcBef>
                <a:spcPts val="0"/>
              </a:spcBef>
              <a:spcAft>
                <a:spcPts val="0"/>
              </a:spcAft>
              <a:buClr>
                <a:schemeClr val="lt1"/>
              </a:buClr>
              <a:buSzPts val="1100"/>
              <a:buNone/>
            </a:pPr>
            <a:r>
              <a:rPr lang="en" sz="1400"/>
              <a:t>The analysis highlighted the importance of </a:t>
            </a:r>
            <a:r>
              <a:rPr lang="en" sz="1400">
                <a:solidFill>
                  <a:schemeClr val="accent3"/>
                </a:solidFill>
              </a:rPr>
              <a:t>client retention</a:t>
            </a:r>
            <a:r>
              <a:rPr lang="en" sz="1400"/>
              <a:t>, </a:t>
            </a:r>
            <a:r>
              <a:rPr lang="en" sz="1400">
                <a:solidFill>
                  <a:schemeClr val="accent3"/>
                </a:solidFill>
              </a:rPr>
              <a:t>targeted advertising</a:t>
            </a:r>
            <a:r>
              <a:rPr lang="en" sz="1400"/>
              <a:t>, and the </a:t>
            </a:r>
            <a:r>
              <a:rPr lang="en" sz="1400">
                <a:solidFill>
                  <a:schemeClr val="accent3"/>
                </a:solidFill>
              </a:rPr>
              <a:t>strategic development of online courses</a:t>
            </a:r>
            <a:r>
              <a:rPr lang="en" sz="1400"/>
              <a:t> through ongoing mentorship. Ultimately, the data-driven insights presented here underscore the company's commitment to growth, client satisfaction, and the expansion of its educational reach within the online Spanish learning market.</a:t>
            </a:r>
            <a:endParaRPr sz="1400"/>
          </a:p>
        </p:txBody>
      </p:sp>
      <p:sp>
        <p:nvSpPr>
          <p:cNvPr id="602" name="Google Shape;602;p79"/>
          <p:cNvSpPr txBox="1"/>
          <p:nvPr>
            <p:ph idx="2" type="subTitle"/>
          </p:nvPr>
        </p:nvSpPr>
        <p:spPr>
          <a:xfrm>
            <a:off x="663402" y="429025"/>
            <a:ext cx="24036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00FF"/>
                </a:solidFill>
              </a:rPr>
              <a:t>CLOSING</a:t>
            </a:r>
            <a:endParaRPr sz="2100">
              <a:solidFill>
                <a:srgbClr val="0000FF"/>
              </a:solidFill>
            </a:endParaRPr>
          </a:p>
        </p:txBody>
      </p:sp>
      <p:sp>
        <p:nvSpPr>
          <p:cNvPr id="603" name="Google Shape;603;p7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4" name="Google Shape;604;p79"/>
          <p:cNvPicPr preferRelativeResize="0"/>
          <p:nvPr>
            <p:ph idx="2" type="pic"/>
          </p:nvPr>
        </p:nvPicPr>
        <p:blipFill rotWithShape="1">
          <a:blip r:embed="rId3">
            <a:alphaModFix/>
          </a:blip>
          <a:srcRect b="0" l="3823" r="3832" t="0"/>
          <a:stretch/>
        </p:blipFill>
        <p:spPr>
          <a:xfrm>
            <a:off x="4119725" y="825800"/>
            <a:ext cx="4791000" cy="3712200"/>
          </a:xfrm>
          <a:prstGeom prst="roundRect">
            <a:avLst>
              <a:gd fmla="val 16667"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0"/>
          <p:cNvSpPr txBox="1"/>
          <p:nvPr>
            <p:ph type="title"/>
          </p:nvPr>
        </p:nvSpPr>
        <p:spPr>
          <a:xfrm>
            <a:off x="2024696" y="2870450"/>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610" name="Google Shape;610;p80"/>
          <p:cNvSpPr txBox="1"/>
          <p:nvPr>
            <p:ph idx="1" type="body"/>
          </p:nvPr>
        </p:nvSpPr>
        <p:spPr>
          <a:xfrm>
            <a:off x="2824168" y="4004943"/>
            <a:ext cx="2783400" cy="3540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2300">
                <a:solidFill>
                  <a:schemeClr val="accent3"/>
                </a:solidFill>
              </a:rPr>
              <a:t>Jesus Acevedo</a:t>
            </a:r>
            <a:endParaRPr sz="2300">
              <a:solidFill>
                <a:schemeClr val="accent3"/>
              </a:solidFill>
            </a:endParaRPr>
          </a:p>
        </p:txBody>
      </p:sp>
      <p:pic>
        <p:nvPicPr>
          <p:cNvPr id="611" name="Google Shape;611;p80"/>
          <p:cNvPicPr preferRelativeResize="0"/>
          <p:nvPr/>
        </p:nvPicPr>
        <p:blipFill>
          <a:blip r:embed="rId3">
            <a:alphaModFix/>
          </a:blip>
          <a:stretch>
            <a:fillRect/>
          </a:stretch>
        </p:blipFill>
        <p:spPr>
          <a:xfrm>
            <a:off x="2927309" y="-165300"/>
            <a:ext cx="3289379" cy="32893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DATA CLEANING</a:t>
            </a:r>
            <a:endParaRPr>
              <a:latin typeface="Barlow Medium"/>
              <a:ea typeface="Barlow Medium"/>
              <a:cs typeface="Barlow Medium"/>
              <a:sym typeface="Barlow Medium"/>
            </a:endParaRPr>
          </a:p>
        </p:txBody>
      </p:sp>
      <p:sp>
        <p:nvSpPr>
          <p:cNvPr id="408" name="Google Shape;408;p61"/>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nvSpPr>
        <p:spPr>
          <a:xfrm>
            <a:off x="480425" y="610475"/>
            <a:ext cx="48783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a:ea typeface="Barlow"/>
                <a:cs typeface="Barlow"/>
                <a:sym typeface="Barlow"/>
              </a:rPr>
              <a:t>To prepare for analysis, we began with the 'schedule2025-02-24' dataset, downloaded from Acuity Scheduling. This CSV file, containing 629 rows and 40 columns, required specific cleaning procedures, which we'll review now.</a:t>
            </a:r>
            <a:endParaRPr sz="1100">
              <a:solidFill>
                <a:schemeClr val="lt1"/>
              </a:solidFill>
              <a:latin typeface="Barlow"/>
              <a:ea typeface="Barlow"/>
              <a:cs typeface="Barlow"/>
              <a:sym typeface="Barlow"/>
            </a:endParaRPr>
          </a:p>
        </p:txBody>
      </p:sp>
      <p:sp>
        <p:nvSpPr>
          <p:cNvPr id="414" name="Google Shape;414;p62"/>
          <p:cNvSpPr txBox="1"/>
          <p:nvPr/>
        </p:nvSpPr>
        <p:spPr>
          <a:xfrm>
            <a:off x="480420" y="290626"/>
            <a:ext cx="3592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Hepta Slab Medium"/>
                <a:ea typeface="Hepta Slab Medium"/>
                <a:cs typeface="Hepta Slab Medium"/>
                <a:sym typeface="Hepta Slab Medium"/>
              </a:rPr>
              <a:t>THE DATASET</a:t>
            </a:r>
            <a:endParaRPr>
              <a:solidFill>
                <a:schemeClr val="accent3"/>
              </a:solidFill>
              <a:latin typeface="Hepta Slab Medium"/>
              <a:ea typeface="Hepta Slab Medium"/>
              <a:cs typeface="Hepta Slab Medium"/>
              <a:sym typeface="Hepta Slab Medium"/>
            </a:endParaRPr>
          </a:p>
        </p:txBody>
      </p:sp>
      <p:pic>
        <p:nvPicPr>
          <p:cNvPr id="415" name="Google Shape;415;p62"/>
          <p:cNvPicPr preferRelativeResize="0"/>
          <p:nvPr/>
        </p:nvPicPr>
        <p:blipFill>
          <a:blip r:embed="rId3">
            <a:alphaModFix/>
          </a:blip>
          <a:stretch>
            <a:fillRect/>
          </a:stretch>
        </p:blipFill>
        <p:spPr>
          <a:xfrm>
            <a:off x="5511125" y="152400"/>
            <a:ext cx="1939283" cy="4838700"/>
          </a:xfrm>
          <a:prstGeom prst="rect">
            <a:avLst/>
          </a:prstGeom>
          <a:noFill/>
          <a:ln>
            <a:noFill/>
          </a:ln>
        </p:spPr>
      </p:pic>
      <p:cxnSp>
        <p:nvCxnSpPr>
          <p:cNvPr id="416" name="Google Shape;416;p62"/>
          <p:cNvCxnSpPr/>
          <p:nvPr/>
        </p:nvCxnSpPr>
        <p:spPr>
          <a:xfrm flipH="1" rot="10800000">
            <a:off x="4134725" y="1659450"/>
            <a:ext cx="1376400" cy="5820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62"/>
          <p:cNvSpPr txBox="1"/>
          <p:nvPr/>
        </p:nvSpPr>
        <p:spPr>
          <a:xfrm>
            <a:off x="3381800" y="2021225"/>
            <a:ext cx="9831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Column headers</a:t>
            </a:r>
            <a:endParaRPr sz="1500">
              <a:solidFill>
                <a:schemeClr val="lt1"/>
              </a:solidFill>
              <a:latin typeface="Barlow Light"/>
              <a:ea typeface="Barlow Light"/>
              <a:cs typeface="Barlow Light"/>
              <a:sym typeface="Barlow Light"/>
            </a:endParaRPr>
          </a:p>
        </p:txBody>
      </p:sp>
      <p:sp>
        <p:nvSpPr>
          <p:cNvPr id="418" name="Google Shape;418;p62"/>
          <p:cNvSpPr txBox="1"/>
          <p:nvPr/>
        </p:nvSpPr>
        <p:spPr>
          <a:xfrm>
            <a:off x="770750" y="2972850"/>
            <a:ext cx="4121100" cy="16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Barlow Light"/>
                <a:ea typeface="Barlow Light"/>
                <a:cs typeface="Barlow Light"/>
                <a:sym typeface="Barlow Light"/>
              </a:rPr>
              <a:t>The company was founded and started collecting data in </a:t>
            </a:r>
            <a:r>
              <a:rPr lang="en" sz="1500">
                <a:solidFill>
                  <a:schemeClr val="lt1"/>
                </a:solidFill>
                <a:latin typeface="Barlow Light"/>
                <a:ea typeface="Barlow Light"/>
                <a:cs typeface="Barlow Light"/>
                <a:sym typeface="Barlow Light"/>
              </a:rPr>
              <a:t>January 2021</a:t>
            </a:r>
            <a:r>
              <a:rPr lang="en" sz="1500">
                <a:solidFill>
                  <a:schemeClr val="accent3"/>
                </a:solidFill>
                <a:latin typeface="Barlow Light"/>
                <a:ea typeface="Barlow Light"/>
                <a:cs typeface="Barlow Light"/>
                <a:sym typeface="Barlow Light"/>
              </a:rPr>
              <a:t>, the dataset was downloaded on 2/24/2025.</a:t>
            </a:r>
            <a:endParaRPr sz="1500">
              <a:solidFill>
                <a:schemeClr val="accent3"/>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idx="3" type="body"/>
          </p:nvPr>
        </p:nvSpPr>
        <p:spPr>
          <a:xfrm>
            <a:off x="480425" y="610475"/>
            <a:ext cx="53787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Power Query, we handled missing data by imputing '0' for integer columns and 'None' for string columns, ensuring a complete dataset for analysis.</a:t>
            </a:r>
            <a:endParaRPr/>
          </a:p>
        </p:txBody>
      </p:sp>
      <p:sp>
        <p:nvSpPr>
          <p:cNvPr id="424" name="Google Shape;424;p63"/>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425" name="Google Shape;425;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63"/>
          <p:cNvPicPr preferRelativeResize="0"/>
          <p:nvPr/>
        </p:nvPicPr>
        <p:blipFill>
          <a:blip r:embed="rId3">
            <a:alphaModFix/>
          </a:blip>
          <a:stretch>
            <a:fillRect/>
          </a:stretch>
        </p:blipFill>
        <p:spPr>
          <a:xfrm>
            <a:off x="614238" y="1194725"/>
            <a:ext cx="7915524" cy="3265250"/>
          </a:xfrm>
          <a:prstGeom prst="rect">
            <a:avLst/>
          </a:prstGeom>
          <a:noFill/>
          <a:ln>
            <a:noFill/>
          </a:ln>
        </p:spPr>
      </p:pic>
      <p:sp>
        <p:nvSpPr>
          <p:cNvPr id="427" name="Google Shape;427;p63"/>
          <p:cNvSpPr/>
          <p:nvPr/>
        </p:nvSpPr>
        <p:spPr>
          <a:xfrm>
            <a:off x="2258325" y="2949350"/>
            <a:ext cx="1563900" cy="22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28" name="Google Shape;428;p63"/>
          <p:cNvSpPr/>
          <p:nvPr/>
        </p:nvSpPr>
        <p:spPr>
          <a:xfrm>
            <a:off x="4380625" y="2453900"/>
            <a:ext cx="3004200" cy="1218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29" name="Google Shape;429;p63"/>
          <p:cNvSpPr txBox="1"/>
          <p:nvPr/>
        </p:nvSpPr>
        <p:spPr>
          <a:xfrm>
            <a:off x="4596775" y="2571750"/>
            <a:ext cx="25719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Barlow"/>
                <a:ea typeface="Barlow"/>
                <a:cs typeface="Barlow"/>
                <a:sym typeface="Barlow"/>
              </a:rPr>
              <a:t>For client privacy and security, Personally Identifiable Information (PII) has been excluded from all charts and visualizations in this presentation.</a:t>
            </a:r>
            <a:endParaRPr sz="800">
              <a:solidFill>
                <a:schemeClr val="accent3"/>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4"/>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 were formatted as follows:</a:t>
            </a:r>
            <a:endParaRPr/>
          </a:p>
        </p:txBody>
      </p:sp>
      <p:sp>
        <p:nvSpPr>
          <p:cNvPr id="435" name="Google Shape;435;p64"/>
          <p:cNvSpPr txBox="1"/>
          <p:nvPr>
            <p:ph type="title"/>
          </p:nvPr>
        </p:nvSpPr>
        <p:spPr>
          <a:xfrm>
            <a:off x="702825" y="1575737"/>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a:t>
            </a:r>
            <a:endParaRPr/>
          </a:p>
        </p:txBody>
      </p:sp>
      <p:sp>
        <p:nvSpPr>
          <p:cNvPr id="436" name="Google Shape;436;p64"/>
          <p:cNvSpPr txBox="1"/>
          <p:nvPr>
            <p:ph idx="2" type="title"/>
          </p:nvPr>
        </p:nvSpPr>
        <p:spPr>
          <a:xfrm>
            <a:off x="702825" y="2374888"/>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Date/time</a:t>
            </a:r>
            <a:endParaRPr/>
          </a:p>
        </p:txBody>
      </p:sp>
      <p:sp>
        <p:nvSpPr>
          <p:cNvPr id="437" name="Google Shape;437;p64"/>
          <p:cNvSpPr txBox="1"/>
          <p:nvPr>
            <p:ph idx="3" type="title"/>
          </p:nvPr>
        </p:nvSpPr>
        <p:spPr>
          <a:xfrm>
            <a:off x="702825" y="3461491"/>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438" name="Google Shape;438;p64"/>
          <p:cNvSpPr txBox="1"/>
          <p:nvPr>
            <p:ph idx="4294967295" type="title"/>
          </p:nvPr>
        </p:nvSpPr>
        <p:spPr>
          <a:xfrm>
            <a:off x="3435929" y="1426350"/>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‘Amount Paid Online’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‘Appointment ID’</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‘Appointment Price’</a:t>
            </a:r>
            <a:endParaRPr sz="1100">
              <a:solidFill>
                <a:schemeClr val="lt1"/>
              </a:solidFill>
              <a:latin typeface="Barlow Light"/>
              <a:ea typeface="Barlow Light"/>
              <a:cs typeface="Barlow Light"/>
              <a:sym typeface="Barlow Light"/>
            </a:endParaRPr>
          </a:p>
        </p:txBody>
      </p:sp>
      <p:sp>
        <p:nvSpPr>
          <p:cNvPr id="439" name="Google Shape;439;p64"/>
          <p:cNvSpPr txBox="1"/>
          <p:nvPr>
            <p:ph idx="4294967295" type="title"/>
          </p:nvPr>
        </p:nvSpPr>
        <p:spPr>
          <a:xfrm>
            <a:off x="3436503" y="2330979"/>
            <a:ext cx="4810200" cy="53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‘Date Rescheduled’</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‘Date Scheduled’</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‘End time’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‘Start Time’</a:t>
            </a:r>
            <a:endParaRPr sz="1100">
              <a:solidFill>
                <a:schemeClr val="lt1"/>
              </a:solidFill>
              <a:latin typeface="Barlow Light"/>
              <a:ea typeface="Barlow Light"/>
              <a:cs typeface="Barlow Light"/>
              <a:sym typeface="Barlow Light"/>
            </a:endParaRPr>
          </a:p>
        </p:txBody>
      </p:sp>
      <p:sp>
        <p:nvSpPr>
          <p:cNvPr id="440" name="Google Shape;440;p64"/>
          <p:cNvSpPr txBox="1"/>
          <p:nvPr>
            <p:ph idx="4294967295" type="title"/>
          </p:nvPr>
        </p:nvSpPr>
        <p:spPr>
          <a:xfrm>
            <a:off x="3435925" y="3491654"/>
            <a:ext cx="4810200" cy="32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The rest of the columns</a:t>
            </a:r>
            <a:endParaRPr sz="1100">
              <a:solidFill>
                <a:schemeClr val="lt1"/>
              </a:solidFill>
              <a:latin typeface="Barlow Light"/>
              <a:ea typeface="Barlow Light"/>
              <a:cs typeface="Barlow Light"/>
              <a:sym typeface="Barlow Light"/>
            </a:endParaRPr>
          </a:p>
        </p:txBody>
      </p:sp>
      <p:cxnSp>
        <p:nvCxnSpPr>
          <p:cNvPr id="441" name="Google Shape;441;p64"/>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64"/>
          <p:cNvCxnSpPr/>
          <p:nvPr/>
        </p:nvCxnSpPr>
        <p:spPr>
          <a:xfrm>
            <a:off x="791150" y="2184934"/>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64"/>
          <p:cNvCxnSpPr/>
          <p:nvPr/>
        </p:nvCxnSpPr>
        <p:spPr>
          <a:xfrm>
            <a:off x="791150" y="3335348"/>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64"/>
          <p:cNvCxnSpPr/>
          <p:nvPr/>
        </p:nvCxnSpPr>
        <p:spPr>
          <a:xfrm>
            <a:off x="791150" y="4220703"/>
            <a:ext cx="7455600" cy="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64"/>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VALIDATION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697350" y="3087700"/>
            <a:ext cx="7749300" cy="8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ACTIVITY MAP</a:t>
            </a:r>
            <a:endParaRPr>
              <a:latin typeface="Barlow Medium"/>
              <a:ea typeface="Barlow Medium"/>
              <a:cs typeface="Barlow Medium"/>
              <a:sym typeface="Barlow Medium"/>
            </a:endParaRPr>
          </a:p>
        </p:txBody>
      </p:sp>
      <p:sp>
        <p:nvSpPr>
          <p:cNvPr id="451" name="Google Shape;451;p65"/>
          <p:cNvSpPr txBox="1"/>
          <p:nvPr>
            <p:ph idx="2" type="title"/>
          </p:nvPr>
        </p:nvSpPr>
        <p:spPr>
          <a:xfrm>
            <a:off x="3278250" y="1194450"/>
            <a:ext cx="2587500" cy="18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3"/>
                </a:solidFill>
              </a:rPr>
              <a:t>COMPANY SIZE</a:t>
            </a:r>
            <a:endParaRPr>
              <a:solidFill>
                <a:schemeClr val="accent3"/>
              </a:solidFill>
            </a:endParaRPr>
          </a:p>
        </p:txBody>
      </p:sp>
      <p:sp>
        <p:nvSpPr>
          <p:cNvPr id="457" name="Google Shape;457;p6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dashboard allows for quick identification of key business trends. The bar charts visualize key data, and the KPI cards draw attention to critical metrics. Notably, the clustered bar chart highlights our most popular service packages, allowing us to focus on what is driving the most revenue.</a:t>
            </a:r>
            <a:endParaRPr/>
          </a:p>
        </p:txBody>
      </p:sp>
      <p:pic>
        <p:nvPicPr>
          <p:cNvPr id="458" name="Google Shape;458;p66"/>
          <p:cNvPicPr preferRelativeResize="0"/>
          <p:nvPr/>
        </p:nvPicPr>
        <p:blipFill>
          <a:blip r:embed="rId3">
            <a:alphaModFix/>
          </a:blip>
          <a:stretch>
            <a:fillRect/>
          </a:stretch>
        </p:blipFill>
        <p:spPr>
          <a:xfrm>
            <a:off x="3507350" y="1709475"/>
            <a:ext cx="5555488" cy="3162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ACTIVE CLIENTS</a:t>
            </a:r>
            <a:endParaRPr>
              <a:solidFill>
                <a:schemeClr val="accent3"/>
              </a:solidFill>
            </a:endParaRPr>
          </a:p>
        </p:txBody>
      </p:sp>
      <p:sp>
        <p:nvSpPr>
          <p:cNvPr id="464" name="Google Shape;464;p67"/>
          <p:cNvSpPr txBox="1"/>
          <p:nvPr>
            <p:ph idx="2" type="body"/>
          </p:nvPr>
        </p:nvSpPr>
        <p:spPr>
          <a:xfrm>
            <a:off x="480425" y="5868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identifies our most active clients, providing a clear basis for implementing client recognition and loyalty initiatives.</a:t>
            </a:r>
            <a:endParaRPr/>
          </a:p>
        </p:txBody>
      </p:sp>
      <p:pic>
        <p:nvPicPr>
          <p:cNvPr id="465" name="Google Shape;465;p67"/>
          <p:cNvPicPr preferRelativeResize="0"/>
          <p:nvPr/>
        </p:nvPicPr>
        <p:blipFill>
          <a:blip r:embed="rId3">
            <a:alphaModFix/>
          </a:blip>
          <a:stretch>
            <a:fillRect/>
          </a:stretch>
        </p:blipFill>
        <p:spPr>
          <a:xfrm>
            <a:off x="80575" y="1441825"/>
            <a:ext cx="4391902" cy="3651524"/>
          </a:xfrm>
          <a:prstGeom prst="rect">
            <a:avLst/>
          </a:prstGeom>
          <a:noFill/>
          <a:ln>
            <a:noFill/>
          </a:ln>
        </p:spPr>
      </p:pic>
      <p:sp>
        <p:nvSpPr>
          <p:cNvPr id="466" name="Google Shape;466;p67"/>
          <p:cNvSpPr txBox="1"/>
          <p:nvPr/>
        </p:nvSpPr>
        <p:spPr>
          <a:xfrm>
            <a:off x="4609200" y="1305375"/>
            <a:ext cx="4317600" cy="16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100">
                <a:solidFill>
                  <a:schemeClr val="lt1"/>
                </a:solidFill>
                <a:latin typeface="Barlow"/>
                <a:ea typeface="Barlow"/>
                <a:cs typeface="Barlow"/>
                <a:sym typeface="Barlow"/>
              </a:rPr>
              <a:t>Referral Rewards:</a:t>
            </a:r>
            <a:endParaRPr b="1" sz="1100">
              <a:solidFill>
                <a:schemeClr val="lt1"/>
              </a:solidFill>
              <a:latin typeface="Barlow"/>
              <a:ea typeface="Barlow"/>
              <a:cs typeface="Barlow"/>
              <a:sym typeface="Barlow"/>
            </a:endParaRPr>
          </a:p>
          <a:p>
            <a:pPr indent="-298450" lvl="0" marL="457200" rtl="0" algn="l">
              <a:lnSpc>
                <a:spcPct val="115000"/>
              </a:lnSpc>
              <a:spcBef>
                <a:spcPts val="1800"/>
              </a:spcBef>
              <a:spcAft>
                <a:spcPts val="0"/>
              </a:spcAft>
              <a:buClr>
                <a:schemeClr val="lt1"/>
              </a:buClr>
              <a:buSzPts val="1100"/>
              <a:buFont typeface="Barlow"/>
              <a:buChar char="●"/>
            </a:pPr>
            <a:r>
              <a:rPr lang="en" sz="1100">
                <a:solidFill>
                  <a:schemeClr val="lt1"/>
                </a:solidFill>
                <a:latin typeface="Barlow"/>
                <a:ea typeface="Barlow"/>
                <a:cs typeface="Barlow"/>
                <a:sym typeface="Barlow"/>
              </a:rPr>
              <a:t>Offer a free class or a discount on a package for both the referrer and the new student.</a:t>
            </a:r>
            <a:endParaRPr sz="1100">
              <a:solidFill>
                <a:schemeClr val="lt1"/>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Font typeface="Barlow"/>
              <a:buChar char="●"/>
            </a:pPr>
            <a:r>
              <a:rPr lang="en" sz="1100">
                <a:solidFill>
                  <a:schemeClr val="lt1"/>
                </a:solidFill>
                <a:latin typeface="Barlow"/>
                <a:ea typeface="Barlow"/>
                <a:cs typeface="Barlow"/>
                <a:sym typeface="Barlow"/>
              </a:rPr>
              <a:t>Create a referral leaderboard with monthly or quarterly prizes.</a:t>
            </a:r>
            <a:endParaRPr sz="1100">
              <a:solidFill>
                <a:schemeClr val="lt1"/>
              </a:solidFill>
              <a:latin typeface="Barlow"/>
              <a:ea typeface="Barlow"/>
              <a:cs typeface="Barlow"/>
              <a:sym typeface="Barlow"/>
            </a:endParaRPr>
          </a:p>
          <a:p>
            <a:pPr indent="0" lvl="0" marL="0" rtl="0" algn="l">
              <a:spcBef>
                <a:spcPts val="1800"/>
              </a:spcBef>
              <a:spcAft>
                <a:spcPts val="0"/>
              </a:spcAft>
              <a:buNone/>
            </a:pPr>
            <a:r>
              <a:t/>
            </a:r>
            <a:endParaRPr sz="1500">
              <a:solidFill>
                <a:schemeClr val="dk1"/>
              </a:solidFill>
              <a:latin typeface="Barlow Light"/>
              <a:ea typeface="Barlow Light"/>
              <a:cs typeface="Barlow Light"/>
              <a:sym typeface="Barlow Light"/>
            </a:endParaRPr>
          </a:p>
        </p:txBody>
      </p:sp>
      <p:sp>
        <p:nvSpPr>
          <p:cNvPr id="467" name="Google Shape;467;p67"/>
          <p:cNvSpPr txBox="1"/>
          <p:nvPr/>
        </p:nvSpPr>
        <p:spPr>
          <a:xfrm>
            <a:off x="4572000" y="3216625"/>
            <a:ext cx="4392000" cy="17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100">
                <a:solidFill>
                  <a:schemeClr val="lt1"/>
                </a:solidFill>
                <a:latin typeface="Barlow"/>
                <a:ea typeface="Barlow"/>
                <a:cs typeface="Barlow"/>
                <a:sym typeface="Barlow"/>
              </a:rPr>
              <a:t>Pinedo Spanish Proficiency Pathway:</a:t>
            </a:r>
            <a:endParaRPr b="1" sz="1100">
              <a:solidFill>
                <a:schemeClr val="lt1"/>
              </a:solidFill>
              <a:latin typeface="Barlow"/>
              <a:ea typeface="Barlow"/>
              <a:cs typeface="Barlow"/>
              <a:sym typeface="Barlow"/>
            </a:endParaRPr>
          </a:p>
          <a:p>
            <a:pPr indent="-298450" lvl="0" marL="457200" rtl="0" algn="l">
              <a:lnSpc>
                <a:spcPct val="115000"/>
              </a:lnSpc>
              <a:spcBef>
                <a:spcPts val="1800"/>
              </a:spcBef>
              <a:spcAft>
                <a:spcPts val="0"/>
              </a:spcAft>
              <a:buClr>
                <a:schemeClr val="lt1"/>
              </a:buClr>
              <a:buSzPts val="1100"/>
              <a:buChar char="●"/>
            </a:pPr>
            <a:r>
              <a:rPr b="1" lang="en" sz="1100">
                <a:solidFill>
                  <a:schemeClr val="lt1"/>
                </a:solidFill>
                <a:latin typeface="Barlow"/>
                <a:ea typeface="Barlow"/>
                <a:cs typeface="Barlow"/>
                <a:sym typeface="Barlow"/>
              </a:rPr>
              <a:t>Tiered Program:</a:t>
            </a:r>
            <a:r>
              <a:rPr lang="en" sz="1100">
                <a:solidFill>
                  <a:schemeClr val="lt1"/>
                </a:solidFill>
                <a:latin typeface="Barlow"/>
                <a:ea typeface="Barlow"/>
                <a:cs typeface="Barlow"/>
                <a:sym typeface="Barlow"/>
              </a:rPr>
              <a:t> Bronze, Silver, Gold levels based on the number of classes taken.</a:t>
            </a:r>
            <a:endParaRPr sz="1100">
              <a:solidFill>
                <a:schemeClr val="lt1"/>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Barlow"/>
                <a:ea typeface="Barlow"/>
                <a:cs typeface="Barlow"/>
                <a:sym typeface="Barlow"/>
              </a:rPr>
              <a:t>Bronze:</a:t>
            </a:r>
            <a:r>
              <a:rPr lang="en" sz="1100">
                <a:solidFill>
                  <a:schemeClr val="lt1"/>
                </a:solidFill>
                <a:latin typeface="Barlow"/>
                <a:ea typeface="Barlow"/>
                <a:cs typeface="Barlow"/>
                <a:sym typeface="Barlow"/>
              </a:rPr>
              <a:t> Bonus vocabulary lists, or digital flashcards.</a:t>
            </a:r>
            <a:endParaRPr sz="1100">
              <a:solidFill>
                <a:schemeClr val="lt1"/>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Barlow"/>
                <a:ea typeface="Barlow"/>
                <a:cs typeface="Barlow"/>
                <a:sym typeface="Barlow"/>
              </a:rPr>
              <a:t>Silver:</a:t>
            </a:r>
            <a:r>
              <a:rPr lang="en" sz="1100">
                <a:solidFill>
                  <a:schemeClr val="lt1"/>
                </a:solidFill>
                <a:latin typeface="Barlow"/>
                <a:ea typeface="Barlow"/>
                <a:cs typeface="Barlow"/>
                <a:sym typeface="Barlow"/>
              </a:rPr>
              <a:t> Free access to monthly "conversation café" sessions.</a:t>
            </a:r>
            <a:endParaRPr sz="1100">
              <a:solidFill>
                <a:schemeClr val="lt1"/>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Barlow"/>
                <a:ea typeface="Barlow"/>
                <a:cs typeface="Barlow"/>
                <a:sym typeface="Barlow"/>
              </a:rPr>
              <a:t>Gold:</a:t>
            </a:r>
            <a:r>
              <a:rPr lang="en" sz="1100">
                <a:solidFill>
                  <a:schemeClr val="lt1"/>
                </a:solidFill>
                <a:latin typeface="Barlow"/>
                <a:ea typeface="Barlow"/>
                <a:cs typeface="Barlow"/>
                <a:sym typeface="Barlow"/>
              </a:rPr>
              <a:t> Personalized learning plan review with the CEO, or a free one-on-one session.</a:t>
            </a:r>
            <a:endParaRPr sz="1100">
              <a:solidFill>
                <a:schemeClr val="lt1"/>
              </a:solidFill>
              <a:latin typeface="Barlow"/>
              <a:ea typeface="Barlow"/>
              <a:cs typeface="Barlow"/>
              <a:sym typeface="Barlow"/>
            </a:endParaRPr>
          </a:p>
          <a:p>
            <a:pPr indent="0" lvl="0" marL="0" rtl="0" algn="l">
              <a:spcBef>
                <a:spcPts val="1800"/>
              </a:spcBef>
              <a:spcAft>
                <a:spcPts val="0"/>
              </a:spcAft>
              <a:buNone/>
            </a:pPr>
            <a:r>
              <a:t/>
            </a:r>
            <a:endParaRPr sz="1500">
              <a:solidFill>
                <a:schemeClr val="dk1"/>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